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65"/>
  </p:notesMasterIdLst>
  <p:sldIdLst>
    <p:sldId id="273" r:id="rId2"/>
    <p:sldId id="284" r:id="rId3"/>
    <p:sldId id="340" r:id="rId4"/>
    <p:sldId id="339" r:id="rId5"/>
    <p:sldId id="338" r:id="rId6"/>
    <p:sldId id="282" r:id="rId7"/>
    <p:sldId id="346" r:id="rId8"/>
    <p:sldId id="345" r:id="rId9"/>
    <p:sldId id="344" r:id="rId10"/>
    <p:sldId id="343" r:id="rId11"/>
    <p:sldId id="342" r:id="rId12"/>
    <p:sldId id="281" r:id="rId13"/>
    <p:sldId id="283" r:id="rId14"/>
    <p:sldId id="274" r:id="rId15"/>
    <p:sldId id="285" r:id="rId16"/>
    <p:sldId id="349" r:id="rId17"/>
    <p:sldId id="347" r:id="rId18"/>
    <p:sldId id="261" r:id="rId19"/>
    <p:sldId id="266" r:id="rId20"/>
    <p:sldId id="351" r:id="rId21"/>
    <p:sldId id="350" r:id="rId22"/>
    <p:sldId id="291" r:id="rId23"/>
    <p:sldId id="292" r:id="rId24"/>
    <p:sldId id="293" r:id="rId25"/>
    <p:sldId id="354" r:id="rId26"/>
    <p:sldId id="353" r:id="rId27"/>
    <p:sldId id="289" r:id="rId28"/>
    <p:sldId id="362" r:id="rId29"/>
    <p:sldId id="387" r:id="rId30"/>
    <p:sldId id="361" r:id="rId31"/>
    <p:sldId id="366" r:id="rId32"/>
    <p:sldId id="360" r:id="rId33"/>
    <p:sldId id="367" r:id="rId34"/>
    <p:sldId id="359" r:id="rId35"/>
    <p:sldId id="369" r:id="rId36"/>
    <p:sldId id="368" r:id="rId37"/>
    <p:sldId id="358" r:id="rId38"/>
    <p:sldId id="357" r:id="rId39"/>
    <p:sldId id="356" r:id="rId40"/>
    <p:sldId id="355" r:id="rId41"/>
    <p:sldId id="364" r:id="rId42"/>
    <p:sldId id="363" r:id="rId43"/>
    <p:sldId id="290" r:id="rId44"/>
    <p:sldId id="377" r:id="rId45"/>
    <p:sldId id="376" r:id="rId46"/>
    <p:sldId id="375" r:id="rId47"/>
    <p:sldId id="374" r:id="rId48"/>
    <p:sldId id="383" r:id="rId49"/>
    <p:sldId id="373" r:id="rId50"/>
    <p:sldId id="384" r:id="rId51"/>
    <p:sldId id="372" r:id="rId52"/>
    <p:sldId id="385" r:id="rId53"/>
    <p:sldId id="371" r:id="rId54"/>
    <p:sldId id="386" r:id="rId55"/>
    <p:sldId id="370" r:id="rId56"/>
    <p:sldId id="382" r:id="rId57"/>
    <p:sldId id="381" r:id="rId58"/>
    <p:sldId id="380" r:id="rId59"/>
    <p:sldId id="262" r:id="rId60"/>
    <p:sldId id="267" r:id="rId61"/>
    <p:sldId id="288" r:id="rId62"/>
    <p:sldId id="287" r:id="rId63"/>
    <p:sldId id="286" r:id="rId64"/>
  </p:sldIdLst>
  <p:sldSz cx="12192000" cy="6858000"/>
  <p:notesSz cx="6858000" cy="9144000"/>
  <p:embeddedFontLst>
    <p:embeddedFont>
      <p:font typeface="Tw Cen MT Condensed" panose="020B0606020104020203" pitchFamily="34" charset="0"/>
      <p:regular r:id="rId66"/>
      <p:bold r:id="rId67"/>
    </p:embeddedFont>
    <p:embeddedFont>
      <p:font typeface="Wingdings 3" panose="05040102010807070707" pitchFamily="18" charset="2"/>
      <p:regular r:id="rId68"/>
    </p:embeddedFont>
    <p:embeddedFont>
      <p:font typeface="Calibri" panose="020F0502020204030204" pitchFamily="34" charset="0"/>
      <p:regular r:id="rId69"/>
      <p:bold r:id="rId70"/>
      <p:italic r:id="rId71"/>
      <p:boldItalic r:id="rId72"/>
    </p:embeddedFont>
    <p:embeddedFont>
      <p:font typeface="Tw Cen MT" panose="020B0602020104020603" pitchFamily="34" charset="0"/>
      <p:regular r:id="rId73"/>
      <p:bold r:id="rId74"/>
      <p:italic r:id="rId75"/>
      <p:boldItalic r:id="rId76"/>
    </p:embeddedFont>
    <p:embeddedFont>
      <p:font typeface="Book Antiqua" panose="02040602050305030304" pitchFamily="18" charset="0"/>
      <p:regular r:id="rId77"/>
      <p:bold r:id="rId78"/>
      <p:italic r:id="rId79"/>
      <p:boldItalic r:id="rId8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866" autoAdjust="0"/>
    <p:restoredTop sz="94660"/>
  </p:normalViewPr>
  <p:slideViewPr>
    <p:cSldViewPr snapToGrid="0">
      <p:cViewPr varScale="1">
        <p:scale>
          <a:sx n="78" d="100"/>
          <a:sy n="78" d="100"/>
        </p:scale>
        <p:origin x="13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80"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A7BB21-7B82-4E19-9C31-07504155D8F9}" type="datetimeFigureOut">
              <a:rPr lang="en-US" smtClean="0"/>
              <a:t>10/3/2015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85602-2B0C-4ECC-B8A9-4B63E7458CC6}" type="slidenum">
              <a:rPr lang="en-US" smtClean="0"/>
              <a:t>‹#›</a:t>
            </a:fld>
            <a:endParaRPr lang="en-US"/>
          </a:p>
        </p:txBody>
      </p:sp>
    </p:spTree>
    <p:extLst>
      <p:ext uri="{BB962C8B-B14F-4D97-AF65-F5344CB8AC3E}">
        <p14:creationId xmlns:p14="http://schemas.microsoft.com/office/powerpoint/2010/main" val="2189159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97323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67122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18876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48473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85747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59349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42288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7891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55393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719520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83904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42916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1915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14177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723749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107604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29380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244250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634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47003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672906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10139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96059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50232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8364728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897334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59092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73181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3302477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7300108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5573741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017076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989929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710266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522039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6055460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493169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89228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2320818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241493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29853658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22547041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405857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4498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784677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720009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858214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65813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35313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583462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98434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585602-2B0C-4ECC-B8A9-4B63E7458CC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14108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10/3/2015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10/3/2015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10/3/2015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10/3/2015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IKQkqzMkMgCFch2Pgod4PoIrQ&amp;url=http://ptl2010.com/2012/12/09/gods-promise-jesus-christ-heir-to-the-throne-of-david/&amp;psig=AFQjCNGRClkUgZ6dGXQMf29RcbUwWgZyNg&amp;ust=1443215875964451"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6387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4339650"/>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914400" lvl="1" indent="-457200">
              <a:buAutoNum type="arabicPeriod"/>
            </a:pPr>
            <a:r>
              <a:rPr lang="en-US" sz="2800" dirty="0" smtClean="0">
                <a:solidFill>
                  <a:schemeClr val="bg1"/>
                </a:solidFill>
              </a:rPr>
              <a:t>God </a:t>
            </a:r>
            <a:r>
              <a:rPr lang="en-US" sz="2800" dirty="0">
                <a:solidFill>
                  <a:schemeClr val="bg1"/>
                </a:solidFill>
              </a:rPr>
              <a:t>promises to David a seed that will never leave the throne and will save God’s people </a:t>
            </a:r>
          </a:p>
          <a:p>
            <a:pPr marL="914400" lvl="1" indent="-457200">
              <a:buAutoNum type="arabicPeriod"/>
            </a:pPr>
            <a:r>
              <a:rPr lang="en-US" sz="2800" dirty="0" smtClean="0">
                <a:solidFill>
                  <a:schemeClr val="bg1"/>
                </a:solidFill>
              </a:rPr>
              <a:t>The </a:t>
            </a:r>
            <a:r>
              <a:rPr lang="en-US" sz="2800" dirty="0">
                <a:solidFill>
                  <a:schemeClr val="bg1"/>
                </a:solidFill>
              </a:rPr>
              <a:t>Lord will build a dynasty for </a:t>
            </a:r>
            <a:r>
              <a:rPr lang="en-US" sz="2800" dirty="0" smtClean="0">
                <a:solidFill>
                  <a:schemeClr val="bg1"/>
                </a:solidFill>
              </a:rPr>
              <a:t>David</a:t>
            </a:r>
          </a:p>
          <a:p>
            <a:pPr marL="914400" lvl="1" indent="-457200">
              <a:buAutoNum type="arabicPeriod"/>
            </a:pPr>
            <a:r>
              <a:rPr lang="en-US" sz="2800" dirty="0" smtClean="0">
                <a:solidFill>
                  <a:schemeClr val="bg1"/>
                </a:solidFill>
              </a:rPr>
              <a:t>David’s </a:t>
            </a:r>
            <a:r>
              <a:rPr lang="en-US" sz="2800" dirty="0">
                <a:solidFill>
                  <a:schemeClr val="bg1"/>
                </a:solidFill>
              </a:rPr>
              <a:t>line will rule forever have God’s lovingkindness, and unique father-son </a:t>
            </a:r>
            <a:r>
              <a:rPr lang="en-US" sz="2800" dirty="0" smtClean="0">
                <a:solidFill>
                  <a:schemeClr val="bg1"/>
                </a:solidFill>
              </a:rPr>
              <a:t>relationship</a:t>
            </a:r>
          </a:p>
          <a:p>
            <a:pPr marL="914400" lvl="1" indent="-457200">
              <a:buAutoNum type="arabicPeriod"/>
            </a:pPr>
            <a:r>
              <a:rPr lang="en-US" sz="2800" dirty="0" smtClean="0">
                <a:solidFill>
                  <a:schemeClr val="bg1"/>
                </a:solidFill>
              </a:rPr>
              <a:t>Rest </a:t>
            </a:r>
            <a:r>
              <a:rPr lang="en-US" sz="2800" dirty="0">
                <a:solidFill>
                  <a:schemeClr val="bg1"/>
                </a:solidFill>
              </a:rPr>
              <a:t>and security for God’s people </a:t>
            </a:r>
            <a:endParaRPr lang="en-US" sz="2800" dirty="0" smtClean="0">
              <a:solidFill>
                <a:schemeClr val="bg1"/>
              </a:solidFill>
            </a:endParaRPr>
          </a:p>
          <a:p>
            <a:pPr marL="1314450" lvl="1" indent="-857250">
              <a:buAutoNum type="romanLcPeriod"/>
            </a:pPr>
            <a:endParaRPr lang="en-US" sz="3600" dirty="0" smtClean="0">
              <a:solidFill>
                <a:prstClr val="white"/>
              </a:solidFill>
            </a:endParaRPr>
          </a:p>
        </p:txBody>
      </p:sp>
    </p:spTree>
    <p:extLst>
      <p:ext uri="{BB962C8B-B14F-4D97-AF65-F5344CB8AC3E}">
        <p14:creationId xmlns:p14="http://schemas.microsoft.com/office/powerpoint/2010/main" val="2236278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4770537"/>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914400" lvl="1" indent="-457200">
              <a:buAutoNum type="arabicPeriod"/>
            </a:pPr>
            <a:r>
              <a:rPr lang="en-US" sz="2800" dirty="0" smtClean="0">
                <a:solidFill>
                  <a:schemeClr val="bg1"/>
                </a:solidFill>
              </a:rPr>
              <a:t>God </a:t>
            </a:r>
            <a:r>
              <a:rPr lang="en-US" sz="2800" dirty="0">
                <a:solidFill>
                  <a:schemeClr val="bg1"/>
                </a:solidFill>
              </a:rPr>
              <a:t>promises to David a seed that will never leave the throne and will save God’s people </a:t>
            </a:r>
          </a:p>
          <a:p>
            <a:pPr marL="914400" lvl="1" indent="-457200">
              <a:buAutoNum type="arabicPeriod"/>
            </a:pPr>
            <a:r>
              <a:rPr lang="en-US" sz="2800" dirty="0" smtClean="0">
                <a:solidFill>
                  <a:schemeClr val="bg1"/>
                </a:solidFill>
              </a:rPr>
              <a:t>The </a:t>
            </a:r>
            <a:r>
              <a:rPr lang="en-US" sz="2800" dirty="0">
                <a:solidFill>
                  <a:schemeClr val="bg1"/>
                </a:solidFill>
              </a:rPr>
              <a:t>Lord will build a dynasty for </a:t>
            </a:r>
            <a:r>
              <a:rPr lang="en-US" sz="2800" dirty="0" smtClean="0">
                <a:solidFill>
                  <a:schemeClr val="bg1"/>
                </a:solidFill>
              </a:rPr>
              <a:t>David</a:t>
            </a:r>
          </a:p>
          <a:p>
            <a:pPr marL="914400" lvl="1" indent="-457200">
              <a:buAutoNum type="arabicPeriod"/>
            </a:pPr>
            <a:r>
              <a:rPr lang="en-US" sz="2800" dirty="0" smtClean="0">
                <a:solidFill>
                  <a:schemeClr val="bg1"/>
                </a:solidFill>
              </a:rPr>
              <a:t>David’s </a:t>
            </a:r>
            <a:r>
              <a:rPr lang="en-US" sz="2800" dirty="0">
                <a:solidFill>
                  <a:schemeClr val="bg1"/>
                </a:solidFill>
              </a:rPr>
              <a:t>line will rule forever have God’s lovingkindness, and unique father-son </a:t>
            </a:r>
            <a:r>
              <a:rPr lang="en-US" sz="2800" dirty="0" smtClean="0">
                <a:solidFill>
                  <a:schemeClr val="bg1"/>
                </a:solidFill>
              </a:rPr>
              <a:t>relationship</a:t>
            </a:r>
          </a:p>
          <a:p>
            <a:pPr marL="914400" lvl="1" indent="-457200">
              <a:buAutoNum type="arabicPeriod"/>
            </a:pPr>
            <a:r>
              <a:rPr lang="en-US" sz="2800" dirty="0" smtClean="0">
                <a:solidFill>
                  <a:schemeClr val="bg1"/>
                </a:solidFill>
              </a:rPr>
              <a:t>Rest </a:t>
            </a:r>
            <a:r>
              <a:rPr lang="en-US" sz="2800" dirty="0">
                <a:solidFill>
                  <a:schemeClr val="bg1"/>
                </a:solidFill>
              </a:rPr>
              <a:t>and security for God’s people </a:t>
            </a:r>
            <a:endParaRPr lang="en-US" sz="2800" dirty="0" smtClean="0">
              <a:solidFill>
                <a:schemeClr val="bg1"/>
              </a:solidFill>
            </a:endParaRPr>
          </a:p>
          <a:p>
            <a:pPr marL="914400" lvl="1" indent="-457200">
              <a:buAutoNum type="arabicPeriod"/>
            </a:pPr>
            <a:r>
              <a:rPr lang="en-US" sz="2800" dirty="0" smtClean="0">
                <a:solidFill>
                  <a:schemeClr val="bg1"/>
                </a:solidFill>
              </a:rPr>
              <a:t>Divine </a:t>
            </a:r>
            <a:r>
              <a:rPr lang="en-US" sz="2800" dirty="0" err="1">
                <a:solidFill>
                  <a:schemeClr val="bg1"/>
                </a:solidFill>
              </a:rPr>
              <a:t>Sonship</a:t>
            </a:r>
            <a:r>
              <a:rPr lang="en-US" sz="2800" dirty="0">
                <a:solidFill>
                  <a:schemeClr val="bg1"/>
                </a:solidFill>
              </a:rPr>
              <a:t>: Ps </a:t>
            </a:r>
            <a:r>
              <a:rPr lang="en-US" sz="2800" dirty="0" smtClean="0">
                <a:solidFill>
                  <a:schemeClr val="bg1"/>
                </a:solidFill>
              </a:rPr>
              <a:t>2:7 “You are my Son”</a:t>
            </a:r>
            <a:endParaRPr lang="en-US" sz="2800" dirty="0">
              <a:solidFill>
                <a:schemeClr val="bg1"/>
              </a:solidFill>
            </a:endParaRPr>
          </a:p>
          <a:p>
            <a:pPr marL="1314450" lvl="1" indent="-857250">
              <a:buAutoNum type="romanLcPeriod"/>
            </a:pPr>
            <a:endParaRPr lang="en-US" sz="3600" dirty="0" smtClean="0">
              <a:solidFill>
                <a:prstClr val="white"/>
              </a:solidFill>
            </a:endParaRPr>
          </a:p>
        </p:txBody>
      </p:sp>
    </p:spTree>
    <p:extLst>
      <p:ext uri="{BB962C8B-B14F-4D97-AF65-F5344CB8AC3E}">
        <p14:creationId xmlns:p14="http://schemas.microsoft.com/office/powerpoint/2010/main" val="4199356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1754326"/>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857250" indent="-857250">
              <a:buAutoNum type="romanLcPeriod"/>
            </a:pPr>
            <a:r>
              <a:rPr lang="en-US" sz="3600" dirty="0" smtClean="0">
                <a:solidFill>
                  <a:prstClr val="white"/>
                </a:solidFill>
              </a:rPr>
              <a:t>Not only is the Messiah a man, he will be king</a:t>
            </a:r>
          </a:p>
        </p:txBody>
      </p:sp>
    </p:spTree>
    <p:extLst>
      <p:ext uri="{BB962C8B-B14F-4D97-AF65-F5344CB8AC3E}">
        <p14:creationId xmlns:p14="http://schemas.microsoft.com/office/powerpoint/2010/main" val="652540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2862322"/>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857250" indent="-857250">
              <a:buAutoNum type="romanLcPeriod"/>
            </a:pPr>
            <a:r>
              <a:rPr lang="en-US" sz="3600" dirty="0" smtClean="0">
                <a:solidFill>
                  <a:prstClr val="white"/>
                </a:solidFill>
              </a:rPr>
              <a:t>Not only is the Messiah a man, he will be king:</a:t>
            </a:r>
          </a:p>
          <a:p>
            <a:pPr marL="857250" indent="-857250">
              <a:buAutoNum type="romanLcPeriod"/>
            </a:pPr>
            <a:r>
              <a:rPr lang="en-US" sz="3600" dirty="0" smtClean="0">
                <a:solidFill>
                  <a:prstClr val="white"/>
                </a:solidFill>
              </a:rPr>
              <a:t>Not only is the Messiah a king, he will be God’s son</a:t>
            </a:r>
            <a:endParaRPr lang="en-US" sz="3600" dirty="0">
              <a:solidFill>
                <a:prstClr val="white"/>
              </a:solidFill>
            </a:endParaRPr>
          </a:p>
        </p:txBody>
      </p:sp>
    </p:spTree>
    <p:extLst>
      <p:ext uri="{BB962C8B-B14F-4D97-AF65-F5344CB8AC3E}">
        <p14:creationId xmlns:p14="http://schemas.microsoft.com/office/powerpoint/2010/main" val="4713502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9040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Straight Connector 3"/>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Servant</a:t>
            </a:r>
            <a:endParaRPr lang="en-US" sz="8800" dirty="0">
              <a:solidFill>
                <a:schemeClr val="bg1"/>
              </a:solidFill>
            </a:endParaRPr>
          </a:p>
        </p:txBody>
      </p:sp>
      <p:sp>
        <p:nvSpPr>
          <p:cNvPr id="7" name="TextBox 6"/>
          <p:cNvSpPr txBox="1"/>
          <p:nvPr/>
        </p:nvSpPr>
        <p:spPr>
          <a:xfrm>
            <a:off x="1864576" y="2155698"/>
            <a:ext cx="10122985" cy="584775"/>
          </a:xfrm>
          <a:prstGeom prst="rect">
            <a:avLst/>
          </a:prstGeom>
          <a:noFill/>
        </p:spPr>
        <p:txBody>
          <a:bodyPr wrap="square" rtlCol="0">
            <a:spAutoFit/>
          </a:bodyPr>
          <a:lstStyle/>
          <a:p>
            <a:pPr marL="857250" indent="-857250">
              <a:buAutoNum type="romanLcPeriod"/>
            </a:pPr>
            <a:r>
              <a:rPr lang="en-US" sz="3200" dirty="0" smtClean="0">
                <a:solidFill>
                  <a:schemeClr val="bg1"/>
                </a:solidFill>
              </a:rPr>
              <a:t>Key </a:t>
            </a:r>
            <a:r>
              <a:rPr lang="en-US" sz="3200" dirty="0">
                <a:solidFill>
                  <a:schemeClr val="bg1"/>
                </a:solidFill>
              </a:rPr>
              <a:t>Text: Isa </a:t>
            </a:r>
            <a:r>
              <a:rPr lang="en-US" sz="3200" dirty="0" smtClean="0">
                <a:solidFill>
                  <a:schemeClr val="bg1"/>
                </a:solidFill>
              </a:rPr>
              <a:t>52:13-53:12</a:t>
            </a:r>
          </a:p>
        </p:txBody>
      </p:sp>
    </p:spTree>
    <p:extLst>
      <p:ext uri="{BB962C8B-B14F-4D97-AF65-F5344CB8AC3E}">
        <p14:creationId xmlns:p14="http://schemas.microsoft.com/office/powerpoint/2010/main" val="3706518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Straight Connector 3"/>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Servant</a:t>
            </a:r>
            <a:endParaRPr lang="en-US" sz="8800" dirty="0">
              <a:solidFill>
                <a:schemeClr val="bg1"/>
              </a:solidFill>
            </a:endParaRPr>
          </a:p>
        </p:txBody>
      </p:sp>
      <p:sp>
        <p:nvSpPr>
          <p:cNvPr id="7" name="TextBox 6"/>
          <p:cNvSpPr txBox="1"/>
          <p:nvPr/>
        </p:nvSpPr>
        <p:spPr>
          <a:xfrm>
            <a:off x="1864576" y="2155698"/>
            <a:ext cx="10122985" cy="1569660"/>
          </a:xfrm>
          <a:prstGeom prst="rect">
            <a:avLst/>
          </a:prstGeom>
          <a:noFill/>
        </p:spPr>
        <p:txBody>
          <a:bodyPr wrap="square" rtlCol="0">
            <a:spAutoFit/>
          </a:bodyPr>
          <a:lstStyle/>
          <a:p>
            <a:pPr marL="857250" indent="-857250">
              <a:buAutoNum type="romanLcPeriod"/>
            </a:pPr>
            <a:r>
              <a:rPr lang="en-US" sz="3200" dirty="0" smtClean="0">
                <a:solidFill>
                  <a:schemeClr val="bg1"/>
                </a:solidFill>
              </a:rPr>
              <a:t>Key </a:t>
            </a:r>
            <a:r>
              <a:rPr lang="en-US" sz="3200" dirty="0">
                <a:solidFill>
                  <a:schemeClr val="bg1"/>
                </a:solidFill>
              </a:rPr>
              <a:t>Text: Isa </a:t>
            </a:r>
            <a:r>
              <a:rPr lang="en-US" sz="3200" dirty="0" smtClean="0">
                <a:solidFill>
                  <a:schemeClr val="bg1"/>
                </a:solidFill>
              </a:rPr>
              <a:t>52:13-53:12</a:t>
            </a:r>
          </a:p>
          <a:p>
            <a:pPr marL="857250" indent="-857250">
              <a:buAutoNum type="romanLcPeriod"/>
            </a:pPr>
            <a:r>
              <a:rPr lang="en-US" sz="3200" dirty="0" smtClean="0">
                <a:solidFill>
                  <a:schemeClr val="bg1"/>
                </a:solidFill>
              </a:rPr>
              <a:t>A </a:t>
            </a:r>
            <a:r>
              <a:rPr lang="en-US" sz="3200" dirty="0">
                <a:solidFill>
                  <a:schemeClr val="bg1"/>
                </a:solidFill>
              </a:rPr>
              <a:t>Servant will rise up and bring healing and redemption through his vicarious </a:t>
            </a:r>
            <a:r>
              <a:rPr lang="en-US" sz="3200" dirty="0" smtClean="0">
                <a:solidFill>
                  <a:schemeClr val="bg1"/>
                </a:solidFill>
              </a:rPr>
              <a:t>suffering</a:t>
            </a:r>
          </a:p>
        </p:txBody>
      </p:sp>
    </p:spTree>
    <p:extLst>
      <p:ext uri="{BB962C8B-B14F-4D97-AF65-F5344CB8AC3E}">
        <p14:creationId xmlns:p14="http://schemas.microsoft.com/office/powerpoint/2010/main" val="262276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4" name="Straight Connector 3"/>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Servant</a:t>
            </a:r>
            <a:endParaRPr lang="en-US" sz="8800" dirty="0">
              <a:solidFill>
                <a:schemeClr val="bg1"/>
              </a:solidFill>
            </a:endParaRPr>
          </a:p>
        </p:txBody>
      </p:sp>
      <p:sp>
        <p:nvSpPr>
          <p:cNvPr id="7" name="TextBox 6"/>
          <p:cNvSpPr txBox="1"/>
          <p:nvPr/>
        </p:nvSpPr>
        <p:spPr>
          <a:xfrm>
            <a:off x="1864576" y="2155698"/>
            <a:ext cx="10122985" cy="2062103"/>
          </a:xfrm>
          <a:prstGeom prst="rect">
            <a:avLst/>
          </a:prstGeom>
          <a:noFill/>
        </p:spPr>
        <p:txBody>
          <a:bodyPr wrap="square" rtlCol="0">
            <a:spAutoFit/>
          </a:bodyPr>
          <a:lstStyle/>
          <a:p>
            <a:pPr marL="857250" indent="-857250">
              <a:buAutoNum type="romanLcPeriod"/>
            </a:pPr>
            <a:r>
              <a:rPr lang="en-US" sz="3200" dirty="0" smtClean="0">
                <a:solidFill>
                  <a:schemeClr val="bg1"/>
                </a:solidFill>
              </a:rPr>
              <a:t>Key </a:t>
            </a:r>
            <a:r>
              <a:rPr lang="en-US" sz="3200" dirty="0">
                <a:solidFill>
                  <a:schemeClr val="bg1"/>
                </a:solidFill>
              </a:rPr>
              <a:t>Text: Isa </a:t>
            </a:r>
            <a:r>
              <a:rPr lang="en-US" sz="3200" dirty="0" smtClean="0">
                <a:solidFill>
                  <a:schemeClr val="bg1"/>
                </a:solidFill>
              </a:rPr>
              <a:t>52:13-53:12</a:t>
            </a:r>
          </a:p>
          <a:p>
            <a:pPr marL="857250" indent="-857250">
              <a:buAutoNum type="romanLcPeriod"/>
            </a:pPr>
            <a:r>
              <a:rPr lang="en-US" sz="3200" dirty="0" smtClean="0">
                <a:solidFill>
                  <a:schemeClr val="bg1"/>
                </a:solidFill>
              </a:rPr>
              <a:t>A </a:t>
            </a:r>
            <a:r>
              <a:rPr lang="en-US" sz="3200" dirty="0">
                <a:solidFill>
                  <a:schemeClr val="bg1"/>
                </a:solidFill>
              </a:rPr>
              <a:t>Servant will rise up and bring healing and redemption through his vicarious </a:t>
            </a:r>
            <a:r>
              <a:rPr lang="en-US" sz="3200" dirty="0" smtClean="0">
                <a:solidFill>
                  <a:schemeClr val="bg1"/>
                </a:solidFill>
              </a:rPr>
              <a:t>suffering</a:t>
            </a:r>
          </a:p>
          <a:p>
            <a:pPr marL="857250" indent="-857250">
              <a:buAutoNum type="romanLcPeriod"/>
            </a:pPr>
            <a:r>
              <a:rPr lang="en-US" sz="3200" dirty="0" smtClean="0">
                <a:solidFill>
                  <a:schemeClr val="bg1"/>
                </a:solidFill>
              </a:rPr>
              <a:t>Dies </a:t>
            </a:r>
            <a:r>
              <a:rPr lang="en-US" sz="3200" dirty="0">
                <a:solidFill>
                  <a:schemeClr val="bg1"/>
                </a:solidFill>
              </a:rPr>
              <a:t>as a substitute for the sins of the people (53:9)</a:t>
            </a:r>
          </a:p>
        </p:txBody>
      </p:sp>
    </p:spTree>
    <p:extLst>
      <p:ext uri="{BB962C8B-B14F-4D97-AF65-F5344CB8AC3E}">
        <p14:creationId xmlns:p14="http://schemas.microsoft.com/office/powerpoint/2010/main" val="34098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00575"/>
            <a:ext cx="11620500" cy="2047875"/>
          </a:xfrm>
        </p:spPr>
        <p:txBody>
          <a:bodyPr>
            <a:normAutofit fontScale="90000"/>
          </a:bodyPr>
          <a:lstStyle/>
          <a:p>
            <a:r>
              <a:rPr lang="en-US" sz="8900" dirty="0" smtClean="0">
                <a:solidFill>
                  <a:schemeClr val="bg1"/>
                </a:solidFill>
              </a:rPr>
              <a:t>4: </a:t>
            </a:r>
            <a:r>
              <a:rPr lang="en-US" sz="8900" u="sng" dirty="0" smtClean="0">
                <a:solidFill>
                  <a:schemeClr val="bg1"/>
                </a:solidFill>
              </a:rPr>
              <a:t>Who Do You Say that I am?</a:t>
            </a:r>
            <a:r>
              <a:rPr lang="en-US" sz="8900" dirty="0" smtClean="0">
                <a:solidFill>
                  <a:schemeClr val="bg1"/>
                </a:solidFill>
              </a:rPr>
              <a:t>:</a:t>
            </a:r>
            <a:r>
              <a:rPr lang="en-US" sz="8900" u="sng" dirty="0" smtClean="0">
                <a:solidFill>
                  <a:schemeClr val="bg1"/>
                </a:solidFill>
              </a:rPr>
              <a:t> </a:t>
            </a:r>
            <a:r>
              <a:rPr lang="en-US" sz="6600" dirty="0" smtClean="0">
                <a:solidFill>
                  <a:schemeClr val="bg1"/>
                </a:solidFill>
              </a:rPr>
              <a:t/>
            </a:r>
            <a:br>
              <a:rPr lang="en-US" sz="6600" dirty="0" smtClean="0">
                <a:solidFill>
                  <a:schemeClr val="bg1"/>
                </a:solidFill>
              </a:rPr>
            </a:br>
            <a:r>
              <a:rPr lang="en-US" sz="4900" dirty="0" smtClean="0">
                <a:solidFill>
                  <a:schemeClr val="bg1"/>
                </a:solidFill>
              </a:rPr>
              <a:t>Jesus as the Fulfillment of OT Promises</a:t>
            </a:r>
            <a:endParaRPr lang="en-US" sz="4000" dirty="0">
              <a:solidFill>
                <a:schemeClr val="bg1"/>
              </a:solidFill>
            </a:endParaRPr>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31939" b="16659"/>
          <a:stretch/>
        </p:blipFill>
        <p:spPr>
          <a:xfrm>
            <a:off x="0" y="0"/>
            <a:ext cx="12188952" cy="44577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7456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1200329"/>
          </a:xfrm>
          <a:prstGeom prst="rect">
            <a:avLst/>
          </a:prstGeom>
          <a:noFill/>
        </p:spPr>
        <p:txBody>
          <a:bodyPr wrap="square" rtlCol="0">
            <a:spAutoFit/>
          </a:bodyPr>
          <a:lstStyle/>
          <a:p>
            <a:pPr marL="342900" indent="-342900">
              <a:buFontTx/>
              <a:buAutoNum type="alphaLcPeriod"/>
            </a:pPr>
            <a:r>
              <a:rPr lang="en-US" sz="3600" dirty="0" smtClean="0">
                <a:solidFill>
                  <a:prstClr val="white"/>
                </a:solidFill>
              </a:rPr>
              <a:t>Jesus as Messianic Seed</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107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1077218"/>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lvl="1"/>
            <a:endParaRPr lang="en-US" sz="2800" dirty="0" smtClean="0">
              <a:solidFill>
                <a:schemeClr val="bg1"/>
              </a:solidFill>
            </a:endParaRPr>
          </a:p>
        </p:txBody>
      </p:sp>
    </p:spTree>
    <p:extLst>
      <p:ext uri="{BB962C8B-B14F-4D97-AF65-F5344CB8AC3E}">
        <p14:creationId xmlns:p14="http://schemas.microsoft.com/office/powerpoint/2010/main" val="2940173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1938992"/>
          </a:xfrm>
          <a:prstGeom prst="rect">
            <a:avLst/>
          </a:prstGeom>
          <a:noFill/>
        </p:spPr>
        <p:txBody>
          <a:bodyPr wrap="square" rtlCol="0">
            <a:spAutoFit/>
          </a:bodyPr>
          <a:lstStyle/>
          <a:p>
            <a:pPr marL="342900" indent="-342900">
              <a:buFontTx/>
              <a:buAutoNum type="alphaLcPeriod"/>
            </a:pPr>
            <a:r>
              <a:rPr lang="en-US" sz="3600" dirty="0" smtClean="0">
                <a:solidFill>
                  <a:prstClr val="white"/>
                </a:solidFill>
              </a:rPr>
              <a:t>Jesus as Messianic Seed</a:t>
            </a:r>
          </a:p>
          <a:p>
            <a:pPr marL="857250" lvl="1" indent="-400050">
              <a:buAutoNum type="romanLcPeriod"/>
            </a:pPr>
            <a:r>
              <a:rPr lang="en-US" sz="2400" dirty="0" smtClean="0">
                <a:solidFill>
                  <a:schemeClr val="bg1"/>
                </a:solidFill>
              </a:rPr>
              <a:t>Jesus </a:t>
            </a:r>
            <a:r>
              <a:rPr lang="en-US" sz="2400" dirty="0">
                <a:solidFill>
                  <a:schemeClr val="bg1"/>
                </a:solidFill>
              </a:rPr>
              <a:t>is the promised seed (offspring) who destroys the power of the </a:t>
            </a:r>
            <a:r>
              <a:rPr lang="en-US" sz="2400" dirty="0" smtClean="0">
                <a:solidFill>
                  <a:schemeClr val="bg1"/>
                </a:solidFill>
              </a:rPr>
              <a:t>serpent</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76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862322"/>
          </a:xfrm>
          <a:prstGeom prst="rect">
            <a:avLst/>
          </a:prstGeom>
          <a:noFill/>
        </p:spPr>
        <p:txBody>
          <a:bodyPr wrap="square" rtlCol="0">
            <a:spAutoFit/>
          </a:bodyPr>
          <a:lstStyle/>
          <a:p>
            <a:pPr marL="342900" indent="-342900">
              <a:buFontTx/>
              <a:buAutoNum type="alphaLcPeriod"/>
            </a:pPr>
            <a:r>
              <a:rPr lang="en-US" sz="3600" dirty="0" smtClean="0">
                <a:solidFill>
                  <a:prstClr val="white"/>
                </a:solidFill>
              </a:rPr>
              <a:t>Jesus as Messianic Seed</a:t>
            </a:r>
          </a:p>
          <a:p>
            <a:pPr marL="857250" lvl="1" indent="-400050">
              <a:buAutoNum type="romanLcPeriod"/>
            </a:pPr>
            <a:r>
              <a:rPr lang="en-US" sz="2400" dirty="0" smtClean="0">
                <a:solidFill>
                  <a:schemeClr val="bg1"/>
                </a:solidFill>
              </a:rPr>
              <a:t>Jesus </a:t>
            </a:r>
            <a:r>
              <a:rPr lang="en-US" sz="2400" dirty="0">
                <a:solidFill>
                  <a:schemeClr val="bg1"/>
                </a:solidFill>
              </a:rPr>
              <a:t>is the promised seed (offspring) who destroys the power of the </a:t>
            </a:r>
            <a:r>
              <a:rPr lang="en-US" sz="2400" dirty="0" smtClean="0">
                <a:solidFill>
                  <a:schemeClr val="bg1"/>
                </a:solidFill>
              </a:rPr>
              <a:t>serpent</a:t>
            </a:r>
          </a:p>
          <a:p>
            <a:pPr marL="1257300" lvl="2" indent="-342900">
              <a:buAutoNum type="arabicPeriod"/>
            </a:pPr>
            <a:r>
              <a:rPr lang="en-US" sz="2000" dirty="0" smtClean="0">
                <a:solidFill>
                  <a:schemeClr val="bg1"/>
                </a:solidFill>
              </a:rPr>
              <a:t>He </a:t>
            </a:r>
            <a:r>
              <a:rPr lang="en-US" sz="2000" dirty="0">
                <a:solidFill>
                  <a:schemeClr val="bg1"/>
                </a:solidFill>
              </a:rPr>
              <a:t>is the long awaited seed promised long ago to Eve—come to crush the head of the serpent (resurrection and exaltation) through the bruise on his heel (the </a:t>
            </a:r>
            <a:r>
              <a:rPr lang="en-US" sz="2000" dirty="0" smtClean="0">
                <a:solidFill>
                  <a:schemeClr val="bg1"/>
                </a:solidFill>
              </a:rPr>
              <a:t>crucifixion)</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272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5" name="Rectangle 4"/>
          <p:cNvSpPr/>
          <p:nvPr/>
        </p:nvSpPr>
        <p:spPr>
          <a:xfrm>
            <a:off x="5679689" y="629567"/>
            <a:ext cx="6512311" cy="5786199"/>
          </a:xfrm>
          <a:prstGeom prst="rect">
            <a:avLst/>
          </a:prstGeom>
        </p:spPr>
        <p:txBody>
          <a:bodyPr wrap="square">
            <a:spAutoFit/>
          </a:bodyPr>
          <a:lstStyle/>
          <a:p>
            <a:r>
              <a:rPr lang="en-US" sz="4000" dirty="0">
                <a:solidFill>
                  <a:schemeClr val="bg1"/>
                </a:solidFill>
                <a:latin typeface="Book Antiqua" panose="02040602050305030304" pitchFamily="18" charset="0"/>
                <a:ea typeface="Times New Roman" panose="02020603050405020304" pitchFamily="18" charset="0"/>
                <a:cs typeface="Times New Roman" panose="02020603050405020304" pitchFamily="18" charset="0"/>
              </a:rPr>
              <a:t>Since therefore the children share in flesh and blood, he himself likewise partook of the same things, that through death he might destroy the one who has the power of death, that is, the </a:t>
            </a:r>
            <a:r>
              <a:rPr lang="en-US" sz="4000" dirty="0" smtClean="0">
                <a:solidFill>
                  <a:schemeClr val="bg1"/>
                </a:solidFill>
                <a:latin typeface="Book Antiqua" panose="02040602050305030304" pitchFamily="18" charset="0"/>
                <a:ea typeface="Times New Roman" panose="02020603050405020304" pitchFamily="18" charset="0"/>
                <a:cs typeface="Times New Roman" panose="02020603050405020304" pitchFamily="18" charset="0"/>
              </a:rPr>
              <a:t>devil.  </a:t>
            </a:r>
          </a:p>
          <a:p>
            <a:endParaRPr lang="en-US" dirty="0">
              <a:solidFill>
                <a:schemeClr val="bg1"/>
              </a:solidFill>
              <a:latin typeface="Book Antiqua" panose="02040602050305030304" pitchFamily="18" charset="0"/>
              <a:ea typeface="Times New Roman" panose="02020603050405020304" pitchFamily="18" charset="0"/>
              <a:cs typeface="Times New Roman" panose="02020603050405020304" pitchFamily="18" charset="0"/>
            </a:endParaRPr>
          </a:p>
          <a:p>
            <a:pPr algn="r"/>
            <a:r>
              <a:rPr lang="en-US" sz="3200" dirty="0" smtClean="0">
                <a:solidFill>
                  <a:schemeClr val="bg1"/>
                </a:solidFill>
                <a:latin typeface="Book Antiqua" panose="02040602050305030304" pitchFamily="18" charset="0"/>
                <a:ea typeface="Times New Roman" panose="02020603050405020304" pitchFamily="18" charset="0"/>
                <a:cs typeface="Times New Roman" panose="02020603050405020304" pitchFamily="18" charset="0"/>
              </a:rPr>
              <a:t>Hebrews 2:14</a:t>
            </a:r>
            <a:endParaRPr lang="en-US" sz="3200" dirty="0">
              <a:solidFill>
                <a:schemeClr val="bg1"/>
              </a:solidFill>
            </a:endParaRPr>
          </a:p>
        </p:txBody>
      </p:sp>
    </p:spTree>
    <p:extLst>
      <p:ext uri="{BB962C8B-B14F-4D97-AF65-F5344CB8AC3E}">
        <p14:creationId xmlns:p14="http://schemas.microsoft.com/office/powerpoint/2010/main" val="2135367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5679689" y="2346855"/>
            <a:ext cx="6512311" cy="3170099"/>
          </a:xfrm>
          <a:prstGeom prst="rect">
            <a:avLst/>
          </a:prstGeom>
        </p:spPr>
        <p:txBody>
          <a:bodyPr wrap="square">
            <a:spAutoFit/>
          </a:bodyPr>
          <a:lstStyle/>
          <a:p>
            <a:r>
              <a:rPr lang="en-US" sz="4000" dirty="0">
                <a:solidFill>
                  <a:schemeClr val="bg1"/>
                </a:solidFill>
                <a:latin typeface="Book Antiqua" panose="02040602050305030304" pitchFamily="18" charset="0"/>
              </a:rPr>
              <a:t>The reason the Son of God appeared was to destroy the works of the </a:t>
            </a:r>
            <a:r>
              <a:rPr lang="en-US" sz="4000" dirty="0" smtClean="0">
                <a:solidFill>
                  <a:schemeClr val="bg1"/>
                </a:solidFill>
                <a:latin typeface="Book Antiqua" panose="02040602050305030304" pitchFamily="18" charset="0"/>
              </a:rPr>
              <a:t>devil.</a:t>
            </a:r>
          </a:p>
          <a:p>
            <a:endParaRPr lang="en-US" sz="4000" dirty="0">
              <a:solidFill>
                <a:schemeClr val="bg1"/>
              </a:solidFill>
              <a:latin typeface="Book Antiqua" panose="02040602050305030304" pitchFamily="18" charset="0"/>
              <a:ea typeface="Times New Roman" panose="02020603050405020304" pitchFamily="18" charset="0"/>
              <a:cs typeface="Times New Roman" panose="02020603050405020304" pitchFamily="18" charset="0"/>
            </a:endParaRPr>
          </a:p>
          <a:p>
            <a:pPr algn="r"/>
            <a:r>
              <a:rPr lang="en-US" sz="4000" dirty="0" smtClean="0">
                <a:solidFill>
                  <a:schemeClr val="bg1"/>
                </a:solidFill>
                <a:latin typeface="Book Antiqua" panose="02040602050305030304" pitchFamily="18" charset="0"/>
                <a:ea typeface="Times New Roman" panose="02020603050405020304" pitchFamily="18" charset="0"/>
                <a:cs typeface="Times New Roman" panose="02020603050405020304" pitchFamily="18" charset="0"/>
              </a:rPr>
              <a:t>1 John 3:8</a:t>
            </a:r>
            <a:endParaRPr lang="en-US" sz="40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97109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539430"/>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857250" lvl="1" indent="-400050">
              <a:buFontTx/>
              <a:buAutoNum type="romanLcPeriod"/>
            </a:pPr>
            <a:r>
              <a:rPr lang="en-US" sz="2400" dirty="0" smtClean="0">
                <a:solidFill>
                  <a:prstClr val="white"/>
                </a:solidFill>
              </a:rPr>
              <a:t>Jesus </a:t>
            </a:r>
            <a:r>
              <a:rPr lang="en-US" sz="2400" dirty="0">
                <a:solidFill>
                  <a:prstClr val="white"/>
                </a:solidFill>
              </a:rPr>
              <a:t>is the promised seed (offspring) who destroys the power of the </a:t>
            </a:r>
            <a:r>
              <a:rPr lang="en-US" sz="2400" dirty="0" smtClean="0">
                <a:solidFill>
                  <a:prstClr val="white"/>
                </a:solidFill>
              </a:rPr>
              <a:t>serpent</a:t>
            </a:r>
          </a:p>
          <a:p>
            <a:pPr marL="1257300" lvl="2" indent="-342900">
              <a:buFontTx/>
              <a:buAutoNum type="arabicPeriod"/>
            </a:pPr>
            <a:r>
              <a:rPr lang="en-US" sz="2000" dirty="0" smtClean="0">
                <a:solidFill>
                  <a:prstClr val="white"/>
                </a:solidFill>
              </a:rPr>
              <a:t>He </a:t>
            </a:r>
            <a:r>
              <a:rPr lang="en-US" sz="2000" dirty="0">
                <a:solidFill>
                  <a:prstClr val="white"/>
                </a:solidFill>
              </a:rPr>
              <a:t>is the long awaited seed promised long ago to Eve—come to crush the head of the serpent (resurrection and exaltation) through the bruise on his heel (the </a:t>
            </a:r>
            <a:r>
              <a:rPr lang="en-US" sz="2000" dirty="0" smtClean="0">
                <a:solidFill>
                  <a:prstClr val="white"/>
                </a:solidFill>
              </a:rPr>
              <a:t>crucifixion)</a:t>
            </a:r>
          </a:p>
          <a:p>
            <a:pPr marL="857250" lvl="1" indent="-400050">
              <a:buFontTx/>
              <a:buAutoNum type="romanLcPeriod"/>
            </a:pPr>
            <a:r>
              <a:rPr lang="en-US" sz="2400" dirty="0" smtClean="0">
                <a:solidFill>
                  <a:prstClr val="white"/>
                </a:solidFill>
              </a:rPr>
              <a:t>As the seed continues to Abraham, Christ also fulfills the Abrahamic promises</a:t>
            </a:r>
            <a:endParaRPr lang="en-US" sz="2800" dirty="0">
              <a:solidFill>
                <a:prstClr val="white"/>
              </a:solidFill>
            </a:endParaRP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486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4154984"/>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857250" lvl="1" indent="-400050">
              <a:buFontTx/>
              <a:buAutoNum type="romanLcPeriod"/>
            </a:pPr>
            <a:r>
              <a:rPr lang="en-US" sz="2400" dirty="0" smtClean="0">
                <a:solidFill>
                  <a:prstClr val="white"/>
                </a:solidFill>
              </a:rPr>
              <a:t>Jesus </a:t>
            </a:r>
            <a:r>
              <a:rPr lang="en-US" sz="2400" dirty="0">
                <a:solidFill>
                  <a:prstClr val="white"/>
                </a:solidFill>
              </a:rPr>
              <a:t>is the promised seed (offspring) who destroys the power of the </a:t>
            </a:r>
            <a:r>
              <a:rPr lang="en-US" sz="2400" dirty="0" smtClean="0">
                <a:solidFill>
                  <a:prstClr val="white"/>
                </a:solidFill>
              </a:rPr>
              <a:t>serpent</a:t>
            </a:r>
          </a:p>
          <a:p>
            <a:pPr marL="1257300" lvl="2" indent="-342900">
              <a:buFontTx/>
              <a:buAutoNum type="arabicPeriod"/>
            </a:pPr>
            <a:r>
              <a:rPr lang="en-US" sz="2000" dirty="0" smtClean="0">
                <a:solidFill>
                  <a:prstClr val="white"/>
                </a:solidFill>
              </a:rPr>
              <a:t>He </a:t>
            </a:r>
            <a:r>
              <a:rPr lang="en-US" sz="2000" dirty="0">
                <a:solidFill>
                  <a:prstClr val="white"/>
                </a:solidFill>
              </a:rPr>
              <a:t>is the long awaited seed promised long ago to Eve—come to crush the head of the serpent (resurrection and exaltation) through the bruise on his heel (the </a:t>
            </a:r>
            <a:r>
              <a:rPr lang="en-US" sz="2000" dirty="0" smtClean="0">
                <a:solidFill>
                  <a:prstClr val="white"/>
                </a:solidFill>
              </a:rPr>
              <a:t>crucifixion)</a:t>
            </a:r>
          </a:p>
          <a:p>
            <a:pPr marL="857250" lvl="1" indent="-400050">
              <a:buFontTx/>
              <a:buAutoNum type="romanLcPeriod"/>
            </a:pPr>
            <a:r>
              <a:rPr lang="en-US" sz="2400" dirty="0" smtClean="0">
                <a:solidFill>
                  <a:prstClr val="white"/>
                </a:solidFill>
              </a:rPr>
              <a:t>As the seed continues to Abraham, Christ also fulfills the Abrahamic promises</a:t>
            </a:r>
            <a:endParaRPr lang="en-US" sz="2800" dirty="0">
              <a:solidFill>
                <a:prstClr val="white"/>
              </a:solidFill>
            </a:endParaRPr>
          </a:p>
          <a:p>
            <a:pPr marL="1257300" lvl="2" indent="-342900">
              <a:buFontTx/>
              <a:buAutoNum type="arabicPeriod"/>
            </a:pPr>
            <a:r>
              <a:rPr lang="en-US" sz="2000" dirty="0" smtClean="0">
                <a:solidFill>
                  <a:prstClr val="white"/>
                </a:solidFill>
              </a:rPr>
              <a:t>He is the one who fulfills the promises the Abraham specifically to the Gentiles in Galatia</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337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5139869"/>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857250" lvl="1" indent="-400050">
              <a:buFontTx/>
              <a:buAutoNum type="romanLcPeriod"/>
            </a:pPr>
            <a:r>
              <a:rPr lang="en-US" sz="2400" dirty="0" smtClean="0">
                <a:solidFill>
                  <a:prstClr val="white"/>
                </a:solidFill>
              </a:rPr>
              <a:t>Jesus </a:t>
            </a:r>
            <a:r>
              <a:rPr lang="en-US" sz="2400" dirty="0">
                <a:solidFill>
                  <a:prstClr val="white"/>
                </a:solidFill>
              </a:rPr>
              <a:t>is the promised seed (offspring) who destroys the power of the </a:t>
            </a:r>
            <a:r>
              <a:rPr lang="en-US" sz="2400" dirty="0" smtClean="0">
                <a:solidFill>
                  <a:prstClr val="white"/>
                </a:solidFill>
              </a:rPr>
              <a:t>serpent</a:t>
            </a:r>
          </a:p>
          <a:p>
            <a:pPr marL="1257300" lvl="2" indent="-342900">
              <a:buFontTx/>
              <a:buAutoNum type="arabicPeriod"/>
            </a:pPr>
            <a:r>
              <a:rPr lang="en-US" sz="2000" dirty="0" smtClean="0">
                <a:solidFill>
                  <a:prstClr val="white"/>
                </a:solidFill>
              </a:rPr>
              <a:t>He </a:t>
            </a:r>
            <a:r>
              <a:rPr lang="en-US" sz="2000" dirty="0">
                <a:solidFill>
                  <a:prstClr val="white"/>
                </a:solidFill>
              </a:rPr>
              <a:t>is the long awaited seed promised long ago to Eve—come to crush the head of the serpent (resurrection and exaltation) through the bruise on his heel (the </a:t>
            </a:r>
            <a:r>
              <a:rPr lang="en-US" sz="2000" dirty="0" smtClean="0">
                <a:solidFill>
                  <a:prstClr val="white"/>
                </a:solidFill>
              </a:rPr>
              <a:t>crucifixion)</a:t>
            </a:r>
          </a:p>
          <a:p>
            <a:pPr marL="857250" lvl="1" indent="-400050">
              <a:buFontTx/>
              <a:buAutoNum type="romanLcPeriod"/>
            </a:pPr>
            <a:r>
              <a:rPr lang="en-US" sz="2400" dirty="0" smtClean="0">
                <a:solidFill>
                  <a:prstClr val="white"/>
                </a:solidFill>
              </a:rPr>
              <a:t>As the seed continues to Abraham, Christ also fulfills the Abrahamic promises</a:t>
            </a:r>
            <a:endParaRPr lang="en-US" sz="2800" dirty="0">
              <a:solidFill>
                <a:prstClr val="white"/>
              </a:solidFill>
            </a:endParaRPr>
          </a:p>
          <a:p>
            <a:pPr marL="1257300" lvl="2" indent="-342900">
              <a:buFontTx/>
              <a:buAutoNum type="arabicPeriod"/>
            </a:pPr>
            <a:r>
              <a:rPr lang="en-US" sz="2000" dirty="0" smtClean="0">
                <a:solidFill>
                  <a:prstClr val="white"/>
                </a:solidFill>
              </a:rPr>
              <a:t>He is the one who fulfills the promises the Abraham specifically to the Gentiles in Galatia</a:t>
            </a:r>
          </a:p>
          <a:p>
            <a:pPr marL="1257300" lvl="2" indent="-342900">
              <a:buFontTx/>
              <a:buAutoNum type="arabicPeriod"/>
            </a:pPr>
            <a:r>
              <a:rPr lang="en-US" sz="2000" dirty="0" smtClean="0">
                <a:solidFill>
                  <a:prstClr val="white"/>
                </a:solidFill>
              </a:rPr>
              <a:t>With </a:t>
            </a:r>
            <a:r>
              <a:rPr lang="en-US" sz="2000" dirty="0">
                <a:solidFill>
                  <a:prstClr val="white"/>
                </a:solidFill>
              </a:rPr>
              <a:t>Christ’s death, resurrection and exaltation God will bring his promises to Adam and Eve as well as Abraham to pass through the seed of Abraham who is Christ (Matt 28:18-20; Rev 5:9-10)</a:t>
            </a:r>
            <a:endParaRPr lang="en-US" sz="2400" dirty="0">
              <a:solidFill>
                <a:prstClr val="white"/>
              </a:solidFill>
            </a:endParaRP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379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1077218"/>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881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1446550"/>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01734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031325"/>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17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1508105"/>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971550" lvl="1" indent="-514350">
              <a:buAutoNum type="arabicPeriod"/>
            </a:pPr>
            <a:r>
              <a:rPr lang="en-US" sz="2800" dirty="0" smtClean="0">
                <a:solidFill>
                  <a:schemeClr val="bg1"/>
                </a:solidFill>
              </a:rPr>
              <a:t>Israel’s </a:t>
            </a:r>
            <a:r>
              <a:rPr lang="en-US" sz="2800" dirty="0">
                <a:solidFill>
                  <a:schemeClr val="bg1"/>
                </a:solidFill>
              </a:rPr>
              <a:t>greatest </a:t>
            </a:r>
            <a:r>
              <a:rPr lang="en-US" sz="2800" dirty="0" smtClean="0">
                <a:solidFill>
                  <a:schemeClr val="bg1"/>
                </a:solidFill>
              </a:rPr>
              <a:t>king</a:t>
            </a:r>
          </a:p>
          <a:p>
            <a:pPr lvl="1"/>
            <a:endParaRPr lang="en-US" sz="2800" dirty="0" smtClean="0">
              <a:solidFill>
                <a:schemeClr val="bg1"/>
              </a:solidFill>
            </a:endParaRPr>
          </a:p>
        </p:txBody>
      </p:sp>
    </p:spTree>
    <p:extLst>
      <p:ext uri="{BB962C8B-B14F-4D97-AF65-F5344CB8AC3E}">
        <p14:creationId xmlns:p14="http://schemas.microsoft.com/office/powerpoint/2010/main" val="1346787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400657"/>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79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705816" y="305068"/>
            <a:ext cx="7486184" cy="6247864"/>
          </a:xfrm>
          <a:prstGeom prst="rect">
            <a:avLst/>
          </a:prstGeom>
        </p:spPr>
        <p:txBody>
          <a:bodyPr wrap="square">
            <a:spAutoFit/>
          </a:bodyPr>
          <a:lstStyle/>
          <a:p>
            <a:r>
              <a:rPr lang="en-US" sz="4000" dirty="0">
                <a:solidFill>
                  <a:schemeClr val="bg1"/>
                </a:solidFill>
                <a:latin typeface="Book Antiqua" panose="02040602050305030304" pitchFamily="18" charset="0"/>
              </a:rPr>
              <a:t>	And when he had removed him, he raised up David to be their king, of whom he testified and said, ‘I have found in David the son of Jesse a man after my heart, who will do all my will.’ Of this man's offspring God has brought to Israel a Savior, Jesus, as he </a:t>
            </a:r>
            <a:r>
              <a:rPr lang="en-US" sz="4000" dirty="0" smtClean="0">
                <a:solidFill>
                  <a:schemeClr val="bg1"/>
                </a:solidFill>
                <a:latin typeface="Book Antiqua" panose="02040602050305030304" pitchFamily="18" charset="0"/>
              </a:rPr>
              <a:t>promised.</a:t>
            </a:r>
          </a:p>
          <a:p>
            <a:pPr algn="r"/>
            <a:r>
              <a:rPr lang="en-US" sz="4000" dirty="0" smtClean="0">
                <a:solidFill>
                  <a:schemeClr val="bg1"/>
                </a:solidFill>
                <a:latin typeface="Book Antiqua" panose="02040602050305030304" pitchFamily="18" charset="0"/>
              </a:rPr>
              <a:t>-Acts 13:22-23</a:t>
            </a:r>
            <a:endParaRPr lang="en-US" sz="40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4002562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769989"/>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6514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705816" y="674400"/>
            <a:ext cx="7486184" cy="5509200"/>
          </a:xfrm>
          <a:prstGeom prst="rect">
            <a:avLst/>
          </a:prstGeom>
        </p:spPr>
        <p:txBody>
          <a:bodyPr wrap="square">
            <a:spAutoFit/>
          </a:bodyPr>
          <a:lstStyle/>
          <a:p>
            <a:r>
              <a:rPr lang="en-US" sz="3200" dirty="0" smtClean="0">
                <a:solidFill>
                  <a:schemeClr val="bg1"/>
                </a:solidFill>
                <a:latin typeface="Book Antiqua" panose="02040602050305030304" pitchFamily="18" charset="0"/>
              </a:rPr>
              <a:t>Paul</a:t>
            </a:r>
            <a:r>
              <a:rPr lang="en-US" sz="3200" dirty="0">
                <a:solidFill>
                  <a:schemeClr val="bg1"/>
                </a:solidFill>
                <a:latin typeface="Book Antiqua" panose="02040602050305030304" pitchFamily="18" charset="0"/>
              </a:rPr>
              <a:t>, a servant of Christ Jesus, called to be an apostle, set apart for the gospel of God, which he promised beforehand through his prophets in the holy Scriptures, concerning his Son, who was descended from David according to the flesh and was declared to be the Son of God in power according to the Spirit of holiness by his resurrection from the </a:t>
            </a:r>
            <a:r>
              <a:rPr lang="en-US" sz="3200" dirty="0" smtClean="0">
                <a:solidFill>
                  <a:schemeClr val="bg1"/>
                </a:solidFill>
                <a:latin typeface="Book Antiqua" panose="02040602050305030304" pitchFamily="18" charset="0"/>
              </a:rPr>
              <a:t>dead…</a:t>
            </a:r>
            <a:endParaRPr lang="en-US" sz="3200" dirty="0">
              <a:solidFill>
                <a:schemeClr val="bg1"/>
              </a:solidFill>
              <a:latin typeface="Book Antiqua" panose="02040602050305030304" pitchFamily="18" charset="0"/>
            </a:endParaRPr>
          </a:p>
          <a:p>
            <a:pPr algn="r"/>
            <a:r>
              <a:rPr lang="en-US" sz="3200" dirty="0" smtClean="0">
                <a:solidFill>
                  <a:schemeClr val="bg1"/>
                </a:solidFill>
                <a:latin typeface="Book Antiqua" panose="02040602050305030304" pitchFamily="18" charset="0"/>
              </a:rPr>
              <a:t>Romans 1:1-4</a:t>
            </a:r>
            <a:endParaRPr lang="en-US" sz="3200"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137420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139321"/>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19:16</a:t>
            </a:r>
            <a:r>
              <a:rPr lang="en-US" sz="2400" dirty="0">
                <a:solidFill>
                  <a:schemeClr val="bg1"/>
                </a:solidFill>
              </a:rPr>
              <a:t>: King of kings and lord of lords </a:t>
            </a:r>
            <a:endParaRPr lang="en-US" sz="2400" dirty="0" smtClean="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9350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705816" y="1956790"/>
            <a:ext cx="7486184" cy="3170099"/>
          </a:xfrm>
          <a:prstGeom prst="rect">
            <a:avLst/>
          </a:prstGeom>
        </p:spPr>
        <p:txBody>
          <a:bodyPr wrap="square">
            <a:spAutoFit/>
          </a:bodyPr>
          <a:lstStyle/>
          <a:p>
            <a:r>
              <a:rPr lang="en-US" sz="4000" dirty="0" smtClean="0">
                <a:solidFill>
                  <a:prstClr val="white"/>
                </a:solidFill>
                <a:latin typeface="Book Antiqua" panose="02040602050305030304" pitchFamily="18" charset="0"/>
              </a:rPr>
              <a:t>On </a:t>
            </a:r>
            <a:r>
              <a:rPr lang="en-US" sz="4000" dirty="0">
                <a:solidFill>
                  <a:prstClr val="white"/>
                </a:solidFill>
                <a:latin typeface="Book Antiqua" panose="02040602050305030304" pitchFamily="18" charset="0"/>
              </a:rPr>
              <a:t>his robe and on his thigh he has a name written, King of kings and Lord of </a:t>
            </a:r>
            <a:r>
              <a:rPr lang="en-US" sz="4000" dirty="0" smtClean="0">
                <a:solidFill>
                  <a:prstClr val="white"/>
                </a:solidFill>
                <a:latin typeface="Book Antiqua" panose="02040602050305030304" pitchFamily="18" charset="0"/>
              </a:rPr>
              <a:t>lords.</a:t>
            </a:r>
          </a:p>
          <a:p>
            <a:endParaRPr lang="en-US" sz="4000" dirty="0">
              <a:solidFill>
                <a:prstClr val="white"/>
              </a:solidFill>
              <a:latin typeface="Book Antiqua" panose="02040602050305030304" pitchFamily="18" charset="0"/>
            </a:endParaRPr>
          </a:p>
          <a:p>
            <a:pPr algn="r"/>
            <a:r>
              <a:rPr lang="en-US" sz="4000" dirty="0" smtClean="0">
                <a:solidFill>
                  <a:prstClr val="white"/>
                </a:solidFill>
                <a:latin typeface="Book Antiqua" panose="02040602050305030304" pitchFamily="18" charset="0"/>
              </a:rPr>
              <a:t>Revelation 19:16</a:t>
            </a:r>
            <a:endParaRPr lang="en-US" sz="4000"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715867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508653"/>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a:t>
            </a:r>
            <a:r>
              <a:rPr lang="en-US" sz="2400" dirty="0">
                <a:solidFill>
                  <a:schemeClr val="bg1"/>
                </a:solidFill>
              </a:rPr>
              <a:t>19:6: King of kings and lord of lords </a:t>
            </a:r>
            <a:endParaRPr lang="en-US" sz="2400" dirty="0" smtClean="0">
              <a:solidFill>
                <a:schemeClr val="bg1"/>
              </a:solidFill>
            </a:endParaRPr>
          </a:p>
          <a:p>
            <a:pPr marL="971550" lvl="1" indent="-514350">
              <a:buAutoNum type="romanLcPeriod"/>
            </a:pPr>
            <a:r>
              <a:rPr lang="en-US" sz="2400" dirty="0" smtClean="0">
                <a:solidFill>
                  <a:schemeClr val="bg1"/>
                </a:solidFill>
              </a:rPr>
              <a:t>Conclusions</a:t>
            </a:r>
            <a:r>
              <a:rPr lang="en-US" sz="2400" dirty="0">
                <a:solidFill>
                  <a:schemeClr val="bg1"/>
                </a:solidFill>
              </a:rPr>
              <a:t>: fulfillment of all God’s promises to David: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279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801041"/>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a:t>
            </a:r>
            <a:r>
              <a:rPr lang="en-US" sz="2400" dirty="0">
                <a:solidFill>
                  <a:schemeClr val="bg1"/>
                </a:solidFill>
              </a:rPr>
              <a:t>19:6: King of kings and lord of lords </a:t>
            </a:r>
            <a:endParaRPr lang="en-US" sz="2400" dirty="0" smtClean="0">
              <a:solidFill>
                <a:schemeClr val="bg1"/>
              </a:solidFill>
            </a:endParaRPr>
          </a:p>
          <a:p>
            <a:pPr marL="971550" lvl="1" indent="-514350">
              <a:buAutoNum type="romanLcPeriod"/>
            </a:pPr>
            <a:r>
              <a:rPr lang="en-US" sz="2400" dirty="0" smtClean="0">
                <a:solidFill>
                  <a:schemeClr val="bg1"/>
                </a:solidFill>
              </a:rPr>
              <a:t>Conclusions</a:t>
            </a:r>
            <a:r>
              <a:rPr lang="en-US" sz="2400" dirty="0">
                <a:solidFill>
                  <a:schemeClr val="bg1"/>
                </a:solidFill>
              </a:rPr>
              <a:t>: fulfillment of all God’s promises to David: </a:t>
            </a:r>
          </a:p>
          <a:p>
            <a:pPr marL="1828800" lvl="3" indent="-457200">
              <a:buAutoNum type="arabicPeriod"/>
            </a:pPr>
            <a:r>
              <a:rPr lang="en-US" sz="1900" dirty="0" smtClean="0">
                <a:solidFill>
                  <a:schemeClr val="bg1"/>
                </a:solidFill>
              </a:rPr>
              <a:t>This </a:t>
            </a:r>
            <a:r>
              <a:rPr lang="en-US" sz="1900" dirty="0">
                <a:solidFill>
                  <a:schemeClr val="bg1"/>
                </a:solidFill>
              </a:rPr>
              <a:t>is the offspring raised </a:t>
            </a:r>
            <a:r>
              <a:rPr lang="en-US" sz="1900" dirty="0" smtClean="0">
                <a:solidFill>
                  <a:schemeClr val="bg1"/>
                </a:solidFill>
              </a:rPr>
              <a:t>up</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040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4385816"/>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a:t>
            </a:r>
            <a:r>
              <a:rPr lang="en-US" sz="2400" dirty="0">
                <a:solidFill>
                  <a:schemeClr val="bg1"/>
                </a:solidFill>
              </a:rPr>
              <a:t>19:6: King of kings and lord of lords </a:t>
            </a:r>
            <a:endParaRPr lang="en-US" sz="2400" dirty="0" smtClean="0">
              <a:solidFill>
                <a:schemeClr val="bg1"/>
              </a:solidFill>
            </a:endParaRPr>
          </a:p>
          <a:p>
            <a:pPr marL="971550" lvl="1" indent="-514350">
              <a:buAutoNum type="romanLcPeriod"/>
            </a:pPr>
            <a:r>
              <a:rPr lang="en-US" sz="2400" dirty="0" smtClean="0">
                <a:solidFill>
                  <a:schemeClr val="bg1"/>
                </a:solidFill>
              </a:rPr>
              <a:t>Conclusions</a:t>
            </a:r>
            <a:r>
              <a:rPr lang="en-US" sz="2400" dirty="0">
                <a:solidFill>
                  <a:schemeClr val="bg1"/>
                </a:solidFill>
              </a:rPr>
              <a:t>: fulfillment of all God’s promises to David: </a:t>
            </a:r>
          </a:p>
          <a:p>
            <a:pPr marL="1828800" lvl="3" indent="-457200">
              <a:buAutoNum type="arabicPeriod"/>
            </a:pPr>
            <a:r>
              <a:rPr lang="en-US" sz="1900" dirty="0" smtClean="0">
                <a:solidFill>
                  <a:schemeClr val="bg1"/>
                </a:solidFill>
              </a:rPr>
              <a:t>This </a:t>
            </a:r>
            <a:r>
              <a:rPr lang="en-US" sz="1900" dirty="0">
                <a:solidFill>
                  <a:schemeClr val="bg1"/>
                </a:solidFill>
              </a:rPr>
              <a:t>is the offspring raised </a:t>
            </a:r>
            <a:r>
              <a:rPr lang="en-US" sz="1900" dirty="0" smtClean="0">
                <a:solidFill>
                  <a:schemeClr val="bg1"/>
                </a:solidFill>
              </a:rPr>
              <a:t>up</a:t>
            </a:r>
          </a:p>
          <a:p>
            <a:pPr marL="1828800" lvl="3" indent="-457200">
              <a:buAutoNum type="arabicPeriod"/>
            </a:pPr>
            <a:r>
              <a:rPr lang="en-US" sz="1900" dirty="0" smtClean="0">
                <a:solidFill>
                  <a:schemeClr val="bg1"/>
                </a:solidFill>
              </a:rPr>
              <a:t>He </a:t>
            </a:r>
            <a:r>
              <a:rPr lang="en-US" sz="1900" dirty="0">
                <a:solidFill>
                  <a:schemeClr val="bg1"/>
                </a:solidFill>
              </a:rPr>
              <a:t>has come to establish the kingdom of God </a:t>
            </a:r>
            <a:endParaRPr lang="en-US" sz="1900" dirty="0" smtClean="0">
              <a:solidFill>
                <a:schemeClr val="bg1"/>
              </a:solidFill>
            </a:endParaRPr>
          </a:p>
          <a:p>
            <a:pPr marL="1828800" lvl="3" indent="-457200">
              <a:buAutoNum type="arabicPeriod"/>
            </a:pPr>
            <a:endParaRPr lang="en-US" sz="19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6429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4385816"/>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a:t>
            </a:r>
            <a:r>
              <a:rPr lang="en-US" sz="2400" dirty="0">
                <a:solidFill>
                  <a:schemeClr val="bg1"/>
                </a:solidFill>
              </a:rPr>
              <a:t>19:6: King of kings and lord of lords </a:t>
            </a:r>
            <a:endParaRPr lang="en-US" sz="2400" dirty="0" smtClean="0">
              <a:solidFill>
                <a:schemeClr val="bg1"/>
              </a:solidFill>
            </a:endParaRPr>
          </a:p>
          <a:p>
            <a:pPr marL="971550" lvl="1" indent="-514350">
              <a:buAutoNum type="romanLcPeriod"/>
            </a:pPr>
            <a:r>
              <a:rPr lang="en-US" sz="2400" dirty="0" smtClean="0">
                <a:solidFill>
                  <a:schemeClr val="bg1"/>
                </a:solidFill>
              </a:rPr>
              <a:t>Conclusions</a:t>
            </a:r>
            <a:r>
              <a:rPr lang="en-US" sz="2400" dirty="0">
                <a:solidFill>
                  <a:schemeClr val="bg1"/>
                </a:solidFill>
              </a:rPr>
              <a:t>: fulfillment of all God’s promises to David: </a:t>
            </a:r>
          </a:p>
          <a:p>
            <a:pPr marL="1828800" lvl="3" indent="-457200">
              <a:buAutoNum type="arabicPeriod"/>
            </a:pPr>
            <a:r>
              <a:rPr lang="en-US" sz="1900" dirty="0" smtClean="0">
                <a:solidFill>
                  <a:schemeClr val="bg1"/>
                </a:solidFill>
              </a:rPr>
              <a:t>This </a:t>
            </a:r>
            <a:r>
              <a:rPr lang="en-US" sz="1900" dirty="0">
                <a:solidFill>
                  <a:schemeClr val="bg1"/>
                </a:solidFill>
              </a:rPr>
              <a:t>is the offspring raised </a:t>
            </a:r>
            <a:r>
              <a:rPr lang="en-US" sz="1900" dirty="0" smtClean="0">
                <a:solidFill>
                  <a:schemeClr val="bg1"/>
                </a:solidFill>
              </a:rPr>
              <a:t>up</a:t>
            </a:r>
          </a:p>
          <a:p>
            <a:pPr marL="1828800" lvl="3" indent="-457200">
              <a:buAutoNum type="arabicPeriod"/>
            </a:pPr>
            <a:r>
              <a:rPr lang="en-US" sz="1900" dirty="0" smtClean="0">
                <a:solidFill>
                  <a:schemeClr val="bg1"/>
                </a:solidFill>
              </a:rPr>
              <a:t>He </a:t>
            </a:r>
            <a:r>
              <a:rPr lang="en-US" sz="1900" dirty="0">
                <a:solidFill>
                  <a:schemeClr val="bg1"/>
                </a:solidFill>
              </a:rPr>
              <a:t>has come to establish the kingdom of God </a:t>
            </a:r>
            <a:endParaRPr lang="en-US" sz="1900" dirty="0" smtClean="0">
              <a:solidFill>
                <a:schemeClr val="bg1"/>
              </a:solidFill>
            </a:endParaRPr>
          </a:p>
          <a:p>
            <a:pPr marL="1828800" lvl="3" indent="-457200">
              <a:buAutoNum type="arabicPeriod"/>
            </a:pPr>
            <a:r>
              <a:rPr lang="en-US" sz="1900" dirty="0" smtClean="0">
                <a:solidFill>
                  <a:schemeClr val="bg1"/>
                </a:solidFill>
              </a:rPr>
              <a:t>The </a:t>
            </a:r>
            <a:r>
              <a:rPr lang="en-US" sz="1900" dirty="0">
                <a:solidFill>
                  <a:schemeClr val="bg1"/>
                </a:solidFill>
              </a:rPr>
              <a:t>Lord is his </a:t>
            </a:r>
            <a:r>
              <a:rPr lang="en-US" sz="1900" dirty="0" smtClean="0">
                <a:solidFill>
                  <a:schemeClr val="bg1"/>
                </a:solidFill>
              </a:rPr>
              <a:t>father</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31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1938992"/>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971550" lvl="1" indent="-514350">
              <a:buAutoNum type="arabicPeriod"/>
            </a:pPr>
            <a:r>
              <a:rPr lang="en-US" sz="2800" dirty="0" smtClean="0">
                <a:solidFill>
                  <a:schemeClr val="bg1"/>
                </a:solidFill>
              </a:rPr>
              <a:t>Israel’s </a:t>
            </a:r>
            <a:r>
              <a:rPr lang="en-US" sz="2800" dirty="0">
                <a:solidFill>
                  <a:schemeClr val="bg1"/>
                </a:solidFill>
              </a:rPr>
              <a:t>greatest </a:t>
            </a:r>
            <a:r>
              <a:rPr lang="en-US" sz="2800" dirty="0" smtClean="0">
                <a:solidFill>
                  <a:schemeClr val="bg1"/>
                </a:solidFill>
              </a:rPr>
              <a:t>king</a:t>
            </a:r>
          </a:p>
          <a:p>
            <a:pPr marL="971550" lvl="1" indent="-514350">
              <a:buAutoNum type="arabicPeriod"/>
            </a:pPr>
            <a:r>
              <a:rPr lang="en-US" sz="2800" dirty="0" smtClean="0">
                <a:solidFill>
                  <a:schemeClr val="bg1"/>
                </a:solidFill>
              </a:rPr>
              <a:t>Kings </a:t>
            </a:r>
            <a:r>
              <a:rPr lang="en-US" sz="2800" dirty="0">
                <a:solidFill>
                  <a:schemeClr val="bg1"/>
                </a:solidFill>
              </a:rPr>
              <a:t>that follow David are compared to </a:t>
            </a:r>
            <a:r>
              <a:rPr lang="en-US" sz="2800" dirty="0" smtClean="0">
                <a:solidFill>
                  <a:schemeClr val="bg1"/>
                </a:solidFill>
              </a:rPr>
              <a:t>him</a:t>
            </a:r>
          </a:p>
          <a:p>
            <a:pPr lvl="1"/>
            <a:endParaRPr lang="en-US" sz="2800" dirty="0" smtClean="0">
              <a:solidFill>
                <a:schemeClr val="bg1"/>
              </a:solidFill>
            </a:endParaRPr>
          </a:p>
        </p:txBody>
      </p:sp>
    </p:spTree>
    <p:extLst>
      <p:ext uri="{BB962C8B-B14F-4D97-AF65-F5344CB8AC3E}">
        <p14:creationId xmlns:p14="http://schemas.microsoft.com/office/powerpoint/2010/main" val="26457724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4678204"/>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a:t>
            </a:r>
            <a:r>
              <a:rPr lang="en-US" sz="2400" dirty="0">
                <a:solidFill>
                  <a:schemeClr val="bg1"/>
                </a:solidFill>
              </a:rPr>
              <a:t>19:6: King of kings and lord of lords </a:t>
            </a:r>
            <a:endParaRPr lang="en-US" sz="2400" dirty="0" smtClean="0">
              <a:solidFill>
                <a:schemeClr val="bg1"/>
              </a:solidFill>
            </a:endParaRPr>
          </a:p>
          <a:p>
            <a:pPr marL="971550" lvl="1" indent="-514350">
              <a:buAutoNum type="romanLcPeriod"/>
            </a:pPr>
            <a:r>
              <a:rPr lang="en-US" sz="2400" dirty="0" smtClean="0">
                <a:solidFill>
                  <a:schemeClr val="bg1"/>
                </a:solidFill>
              </a:rPr>
              <a:t>Conclusions</a:t>
            </a:r>
            <a:r>
              <a:rPr lang="en-US" sz="2400" dirty="0">
                <a:solidFill>
                  <a:schemeClr val="bg1"/>
                </a:solidFill>
              </a:rPr>
              <a:t>: fulfillment of all God’s promises to David: </a:t>
            </a:r>
          </a:p>
          <a:p>
            <a:pPr marL="1828800" lvl="3" indent="-457200">
              <a:buAutoNum type="arabicPeriod"/>
            </a:pPr>
            <a:r>
              <a:rPr lang="en-US" sz="1900" dirty="0" smtClean="0">
                <a:solidFill>
                  <a:schemeClr val="bg1"/>
                </a:solidFill>
              </a:rPr>
              <a:t>This </a:t>
            </a:r>
            <a:r>
              <a:rPr lang="en-US" sz="1900" dirty="0">
                <a:solidFill>
                  <a:schemeClr val="bg1"/>
                </a:solidFill>
              </a:rPr>
              <a:t>is the offspring raised </a:t>
            </a:r>
            <a:r>
              <a:rPr lang="en-US" sz="1900" dirty="0" smtClean="0">
                <a:solidFill>
                  <a:schemeClr val="bg1"/>
                </a:solidFill>
              </a:rPr>
              <a:t>up</a:t>
            </a:r>
          </a:p>
          <a:p>
            <a:pPr marL="1828800" lvl="3" indent="-457200">
              <a:buAutoNum type="arabicPeriod"/>
            </a:pPr>
            <a:r>
              <a:rPr lang="en-US" sz="1900" dirty="0" smtClean="0">
                <a:solidFill>
                  <a:schemeClr val="bg1"/>
                </a:solidFill>
              </a:rPr>
              <a:t>He </a:t>
            </a:r>
            <a:r>
              <a:rPr lang="en-US" sz="1900" dirty="0">
                <a:solidFill>
                  <a:schemeClr val="bg1"/>
                </a:solidFill>
              </a:rPr>
              <a:t>has come to establish the kingdom of God </a:t>
            </a:r>
            <a:endParaRPr lang="en-US" sz="1900" dirty="0" smtClean="0">
              <a:solidFill>
                <a:schemeClr val="bg1"/>
              </a:solidFill>
            </a:endParaRPr>
          </a:p>
          <a:p>
            <a:pPr marL="1828800" lvl="3" indent="-457200">
              <a:buAutoNum type="arabicPeriod"/>
            </a:pPr>
            <a:r>
              <a:rPr lang="en-US" sz="1900" dirty="0" smtClean="0">
                <a:solidFill>
                  <a:schemeClr val="bg1"/>
                </a:solidFill>
              </a:rPr>
              <a:t>The </a:t>
            </a:r>
            <a:r>
              <a:rPr lang="en-US" sz="1900" dirty="0">
                <a:solidFill>
                  <a:schemeClr val="bg1"/>
                </a:solidFill>
              </a:rPr>
              <a:t>Lord is his </a:t>
            </a:r>
            <a:r>
              <a:rPr lang="en-US" sz="1900" dirty="0" smtClean="0">
                <a:solidFill>
                  <a:schemeClr val="bg1"/>
                </a:solidFill>
              </a:rPr>
              <a:t>father</a:t>
            </a:r>
          </a:p>
          <a:p>
            <a:pPr marL="1828800" lvl="3" indent="-457200">
              <a:buAutoNum type="arabicPeriod"/>
            </a:pPr>
            <a:r>
              <a:rPr lang="en-US" sz="1900" dirty="0" smtClean="0">
                <a:solidFill>
                  <a:schemeClr val="bg1"/>
                </a:solidFill>
              </a:rPr>
              <a:t>He </a:t>
            </a:r>
            <a:r>
              <a:rPr lang="en-US" sz="1900" dirty="0">
                <a:solidFill>
                  <a:schemeClr val="bg1"/>
                </a:solidFill>
              </a:rPr>
              <a:t>takes the iniquity of man and takes their punishment as </a:t>
            </a:r>
            <a:r>
              <a:rPr lang="en-US" sz="1900" dirty="0" smtClean="0">
                <a:solidFill>
                  <a:schemeClr val="bg1"/>
                </a:solidFill>
              </a:rPr>
              <a:t>well</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5010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4970591"/>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a:t>
            </a:r>
            <a:r>
              <a:rPr lang="en-US" sz="2400" dirty="0">
                <a:solidFill>
                  <a:schemeClr val="bg1"/>
                </a:solidFill>
              </a:rPr>
              <a:t>19:6: King of kings and lord of lords </a:t>
            </a:r>
            <a:endParaRPr lang="en-US" sz="2400" dirty="0" smtClean="0">
              <a:solidFill>
                <a:schemeClr val="bg1"/>
              </a:solidFill>
            </a:endParaRPr>
          </a:p>
          <a:p>
            <a:pPr marL="971550" lvl="1" indent="-514350">
              <a:buAutoNum type="romanLcPeriod"/>
            </a:pPr>
            <a:r>
              <a:rPr lang="en-US" sz="2400" dirty="0" smtClean="0">
                <a:solidFill>
                  <a:schemeClr val="bg1"/>
                </a:solidFill>
              </a:rPr>
              <a:t>Conclusions</a:t>
            </a:r>
            <a:r>
              <a:rPr lang="en-US" sz="2400" dirty="0">
                <a:solidFill>
                  <a:schemeClr val="bg1"/>
                </a:solidFill>
              </a:rPr>
              <a:t>: fulfillment of all God’s promises to David: </a:t>
            </a:r>
          </a:p>
          <a:p>
            <a:pPr marL="1828800" lvl="3" indent="-457200">
              <a:buAutoNum type="arabicPeriod"/>
            </a:pPr>
            <a:r>
              <a:rPr lang="en-US" sz="1900" dirty="0" smtClean="0">
                <a:solidFill>
                  <a:schemeClr val="bg1"/>
                </a:solidFill>
              </a:rPr>
              <a:t>This </a:t>
            </a:r>
            <a:r>
              <a:rPr lang="en-US" sz="1900" dirty="0">
                <a:solidFill>
                  <a:schemeClr val="bg1"/>
                </a:solidFill>
              </a:rPr>
              <a:t>is the offspring raised </a:t>
            </a:r>
            <a:r>
              <a:rPr lang="en-US" sz="1900" dirty="0" smtClean="0">
                <a:solidFill>
                  <a:schemeClr val="bg1"/>
                </a:solidFill>
              </a:rPr>
              <a:t>up</a:t>
            </a:r>
          </a:p>
          <a:p>
            <a:pPr marL="1828800" lvl="3" indent="-457200">
              <a:buAutoNum type="arabicPeriod"/>
            </a:pPr>
            <a:r>
              <a:rPr lang="en-US" sz="1900" dirty="0" smtClean="0">
                <a:solidFill>
                  <a:schemeClr val="bg1"/>
                </a:solidFill>
              </a:rPr>
              <a:t>He </a:t>
            </a:r>
            <a:r>
              <a:rPr lang="en-US" sz="1900" dirty="0">
                <a:solidFill>
                  <a:schemeClr val="bg1"/>
                </a:solidFill>
              </a:rPr>
              <a:t>has come to establish the kingdom of God </a:t>
            </a:r>
            <a:endParaRPr lang="en-US" sz="1900" dirty="0" smtClean="0">
              <a:solidFill>
                <a:schemeClr val="bg1"/>
              </a:solidFill>
            </a:endParaRPr>
          </a:p>
          <a:p>
            <a:pPr marL="1828800" lvl="3" indent="-457200">
              <a:buAutoNum type="arabicPeriod"/>
            </a:pPr>
            <a:r>
              <a:rPr lang="en-US" sz="1900" dirty="0" smtClean="0">
                <a:solidFill>
                  <a:schemeClr val="bg1"/>
                </a:solidFill>
              </a:rPr>
              <a:t>The </a:t>
            </a:r>
            <a:r>
              <a:rPr lang="en-US" sz="1900" dirty="0">
                <a:solidFill>
                  <a:schemeClr val="bg1"/>
                </a:solidFill>
              </a:rPr>
              <a:t>Lord is his </a:t>
            </a:r>
            <a:r>
              <a:rPr lang="en-US" sz="1900" dirty="0" smtClean="0">
                <a:solidFill>
                  <a:schemeClr val="bg1"/>
                </a:solidFill>
              </a:rPr>
              <a:t>father</a:t>
            </a:r>
          </a:p>
          <a:p>
            <a:pPr marL="1828800" lvl="3" indent="-457200">
              <a:buAutoNum type="arabicPeriod"/>
            </a:pPr>
            <a:r>
              <a:rPr lang="en-US" sz="1900" dirty="0" smtClean="0">
                <a:solidFill>
                  <a:schemeClr val="bg1"/>
                </a:solidFill>
              </a:rPr>
              <a:t>He </a:t>
            </a:r>
            <a:r>
              <a:rPr lang="en-US" sz="1900" dirty="0">
                <a:solidFill>
                  <a:schemeClr val="bg1"/>
                </a:solidFill>
              </a:rPr>
              <a:t>takes the iniquity of man and takes their punishment as </a:t>
            </a:r>
            <a:r>
              <a:rPr lang="en-US" sz="1900" dirty="0" smtClean="0">
                <a:solidFill>
                  <a:schemeClr val="bg1"/>
                </a:solidFill>
              </a:rPr>
              <a:t>well</a:t>
            </a:r>
          </a:p>
          <a:p>
            <a:pPr marL="1828800" lvl="3" indent="-457200">
              <a:buAutoNum type="arabicPeriod"/>
            </a:pPr>
            <a:r>
              <a:rPr lang="en-US" sz="1900" dirty="0" smtClean="0">
                <a:solidFill>
                  <a:schemeClr val="bg1"/>
                </a:solidFill>
              </a:rPr>
              <a:t>He </a:t>
            </a:r>
            <a:r>
              <a:rPr lang="en-US" sz="1900" dirty="0">
                <a:solidFill>
                  <a:schemeClr val="bg1"/>
                </a:solidFill>
              </a:rPr>
              <a:t>is building a forever house and </a:t>
            </a:r>
            <a:r>
              <a:rPr lang="en-US" sz="1900" dirty="0" smtClean="0">
                <a:solidFill>
                  <a:schemeClr val="bg1"/>
                </a:solidFill>
              </a:rPr>
              <a:t>kingdom</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005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5386090"/>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971550" lvl="1" indent="-514350">
              <a:buAutoNum type="romanLcPeriod"/>
            </a:pPr>
            <a:r>
              <a:rPr lang="en-US" sz="2400" dirty="0" smtClean="0">
                <a:solidFill>
                  <a:schemeClr val="bg1"/>
                </a:solidFill>
              </a:rPr>
              <a:t>Matt </a:t>
            </a:r>
            <a:r>
              <a:rPr lang="en-US" sz="2400" dirty="0">
                <a:solidFill>
                  <a:schemeClr val="bg1"/>
                </a:solidFill>
              </a:rPr>
              <a:t>1 (cf. Matt 9:27; 15:22; </a:t>
            </a:r>
            <a:r>
              <a:rPr lang="en-US" sz="2400" dirty="0" smtClean="0">
                <a:solidFill>
                  <a:schemeClr val="bg1"/>
                </a:solidFill>
              </a:rPr>
              <a:t>20:30)</a:t>
            </a:r>
          </a:p>
          <a:p>
            <a:pPr marL="1371600" lvl="2" indent="-457200">
              <a:buAutoNum type="arabicPeriod"/>
            </a:pPr>
            <a:r>
              <a:rPr lang="en-US" sz="1900" dirty="0" smtClean="0">
                <a:solidFill>
                  <a:schemeClr val="bg1"/>
                </a:solidFill>
              </a:rPr>
              <a:t>How </a:t>
            </a:r>
            <a:r>
              <a:rPr lang="en-US" sz="1900" dirty="0">
                <a:solidFill>
                  <a:schemeClr val="bg1"/>
                </a:solidFill>
              </a:rPr>
              <a:t>our New Testaments </a:t>
            </a:r>
            <a:r>
              <a:rPr lang="en-US" sz="1900" dirty="0" smtClean="0">
                <a:solidFill>
                  <a:schemeClr val="bg1"/>
                </a:solidFill>
              </a:rPr>
              <a:t>start!: David </a:t>
            </a:r>
            <a:r>
              <a:rPr lang="en-US" sz="1900" dirty="0">
                <a:solidFill>
                  <a:schemeClr val="bg1"/>
                </a:solidFill>
              </a:rPr>
              <a:t>and Abraham’s promises stand fulfilled in the person of </a:t>
            </a:r>
            <a:r>
              <a:rPr lang="en-US" sz="1900" dirty="0" smtClean="0">
                <a:solidFill>
                  <a:schemeClr val="bg1"/>
                </a:solidFill>
              </a:rPr>
              <a:t>Christ (cf. Hosanna </a:t>
            </a:r>
            <a:r>
              <a:rPr lang="en-US" sz="1900" dirty="0">
                <a:solidFill>
                  <a:schemeClr val="bg1"/>
                </a:solidFill>
              </a:rPr>
              <a:t>to the Son of David (Matt 21:9,15</a:t>
            </a:r>
            <a:r>
              <a:rPr lang="en-US" sz="1900" dirty="0" smtClean="0">
                <a:solidFill>
                  <a:schemeClr val="bg1"/>
                </a:solidFill>
              </a:rPr>
              <a:t>))</a:t>
            </a:r>
            <a:endParaRPr lang="en-US" sz="1900" dirty="0">
              <a:solidFill>
                <a:schemeClr val="bg1"/>
              </a:solidFill>
            </a:endParaRPr>
          </a:p>
          <a:p>
            <a:pPr marL="971550" lvl="1" indent="-514350">
              <a:buAutoNum type="romanLcPeriod"/>
            </a:pPr>
            <a:r>
              <a:rPr lang="en-US" sz="2400" dirty="0" smtClean="0">
                <a:solidFill>
                  <a:schemeClr val="bg1"/>
                </a:solidFill>
              </a:rPr>
              <a:t>Acts 13:22-23</a:t>
            </a:r>
          </a:p>
          <a:p>
            <a:pPr marL="971550" lvl="1" indent="-514350">
              <a:buAutoNum type="romanLcPeriod"/>
            </a:pPr>
            <a:r>
              <a:rPr lang="en-US" sz="2400" dirty="0" smtClean="0">
                <a:solidFill>
                  <a:schemeClr val="bg1"/>
                </a:solidFill>
              </a:rPr>
              <a:t>Rom </a:t>
            </a:r>
            <a:r>
              <a:rPr lang="en-US" sz="2400" dirty="0">
                <a:solidFill>
                  <a:schemeClr val="bg1"/>
                </a:solidFill>
              </a:rPr>
              <a:t>1: assumes Christ’s Davidic </a:t>
            </a:r>
            <a:r>
              <a:rPr lang="en-US" sz="2400" dirty="0" smtClean="0">
                <a:solidFill>
                  <a:schemeClr val="bg1"/>
                </a:solidFill>
              </a:rPr>
              <a:t>heritage</a:t>
            </a:r>
          </a:p>
          <a:p>
            <a:pPr marL="971550" lvl="1" indent="-514350">
              <a:buAutoNum type="romanLcPeriod"/>
            </a:pPr>
            <a:r>
              <a:rPr lang="en-US" sz="2400" dirty="0" smtClean="0">
                <a:solidFill>
                  <a:schemeClr val="bg1"/>
                </a:solidFill>
              </a:rPr>
              <a:t>Rev </a:t>
            </a:r>
            <a:r>
              <a:rPr lang="en-US" sz="2400" dirty="0">
                <a:solidFill>
                  <a:schemeClr val="bg1"/>
                </a:solidFill>
              </a:rPr>
              <a:t>19:6: King of kings and lord of lords </a:t>
            </a:r>
            <a:endParaRPr lang="en-US" sz="2400" dirty="0" smtClean="0">
              <a:solidFill>
                <a:schemeClr val="bg1"/>
              </a:solidFill>
            </a:endParaRPr>
          </a:p>
          <a:p>
            <a:pPr marL="971550" lvl="1" indent="-514350">
              <a:buAutoNum type="romanLcPeriod"/>
            </a:pPr>
            <a:r>
              <a:rPr lang="en-US" sz="2400" dirty="0" smtClean="0">
                <a:solidFill>
                  <a:schemeClr val="bg1"/>
                </a:solidFill>
              </a:rPr>
              <a:t>Conclusions</a:t>
            </a:r>
            <a:r>
              <a:rPr lang="en-US" sz="2400" dirty="0">
                <a:solidFill>
                  <a:schemeClr val="bg1"/>
                </a:solidFill>
              </a:rPr>
              <a:t>: fulfillment of all God’s promises to David: </a:t>
            </a:r>
          </a:p>
          <a:p>
            <a:pPr marL="1828800" lvl="3" indent="-457200">
              <a:buAutoNum type="arabicPeriod"/>
            </a:pPr>
            <a:r>
              <a:rPr lang="en-US" sz="1900" dirty="0" smtClean="0">
                <a:solidFill>
                  <a:schemeClr val="bg1"/>
                </a:solidFill>
              </a:rPr>
              <a:t>This </a:t>
            </a:r>
            <a:r>
              <a:rPr lang="en-US" sz="1900" dirty="0">
                <a:solidFill>
                  <a:schemeClr val="bg1"/>
                </a:solidFill>
              </a:rPr>
              <a:t>is the offspring raised </a:t>
            </a:r>
            <a:r>
              <a:rPr lang="en-US" sz="1900" dirty="0" smtClean="0">
                <a:solidFill>
                  <a:schemeClr val="bg1"/>
                </a:solidFill>
              </a:rPr>
              <a:t>up</a:t>
            </a:r>
          </a:p>
          <a:p>
            <a:pPr marL="1828800" lvl="3" indent="-457200">
              <a:buAutoNum type="arabicPeriod"/>
            </a:pPr>
            <a:r>
              <a:rPr lang="en-US" sz="1900" dirty="0" smtClean="0">
                <a:solidFill>
                  <a:schemeClr val="bg1"/>
                </a:solidFill>
              </a:rPr>
              <a:t>He </a:t>
            </a:r>
            <a:r>
              <a:rPr lang="en-US" sz="1900" dirty="0">
                <a:solidFill>
                  <a:schemeClr val="bg1"/>
                </a:solidFill>
              </a:rPr>
              <a:t>has come to establish the kingdom of God </a:t>
            </a:r>
            <a:endParaRPr lang="en-US" sz="1900" dirty="0" smtClean="0">
              <a:solidFill>
                <a:schemeClr val="bg1"/>
              </a:solidFill>
            </a:endParaRPr>
          </a:p>
          <a:p>
            <a:pPr marL="1828800" lvl="3" indent="-457200">
              <a:buAutoNum type="arabicPeriod"/>
            </a:pPr>
            <a:r>
              <a:rPr lang="en-US" sz="1900" dirty="0" smtClean="0">
                <a:solidFill>
                  <a:schemeClr val="bg1"/>
                </a:solidFill>
              </a:rPr>
              <a:t>The </a:t>
            </a:r>
            <a:r>
              <a:rPr lang="en-US" sz="1900" dirty="0">
                <a:solidFill>
                  <a:schemeClr val="bg1"/>
                </a:solidFill>
              </a:rPr>
              <a:t>Lord is his </a:t>
            </a:r>
            <a:r>
              <a:rPr lang="en-US" sz="1900" dirty="0" smtClean="0">
                <a:solidFill>
                  <a:schemeClr val="bg1"/>
                </a:solidFill>
              </a:rPr>
              <a:t>father</a:t>
            </a:r>
          </a:p>
          <a:p>
            <a:pPr marL="1828800" lvl="3" indent="-457200">
              <a:buAutoNum type="arabicPeriod"/>
            </a:pPr>
            <a:r>
              <a:rPr lang="en-US" sz="1900" dirty="0" smtClean="0">
                <a:solidFill>
                  <a:schemeClr val="bg1"/>
                </a:solidFill>
              </a:rPr>
              <a:t>He </a:t>
            </a:r>
            <a:r>
              <a:rPr lang="en-US" sz="1900" dirty="0">
                <a:solidFill>
                  <a:schemeClr val="bg1"/>
                </a:solidFill>
              </a:rPr>
              <a:t>takes the iniquity of man and takes their punishment as </a:t>
            </a:r>
            <a:r>
              <a:rPr lang="en-US" sz="1900" dirty="0" smtClean="0">
                <a:solidFill>
                  <a:schemeClr val="bg1"/>
                </a:solidFill>
              </a:rPr>
              <a:t>well</a:t>
            </a:r>
          </a:p>
          <a:p>
            <a:pPr marL="1828800" lvl="3" indent="-457200">
              <a:buAutoNum type="arabicPeriod"/>
            </a:pPr>
            <a:r>
              <a:rPr lang="en-US" sz="1900" dirty="0" smtClean="0">
                <a:solidFill>
                  <a:schemeClr val="bg1"/>
                </a:solidFill>
              </a:rPr>
              <a:t>He </a:t>
            </a:r>
            <a:r>
              <a:rPr lang="en-US" sz="1900" dirty="0">
                <a:solidFill>
                  <a:schemeClr val="bg1"/>
                </a:solidFill>
              </a:rPr>
              <a:t>is building a forever house and </a:t>
            </a:r>
            <a:r>
              <a:rPr lang="en-US" sz="1900" dirty="0" smtClean="0">
                <a:solidFill>
                  <a:schemeClr val="bg1"/>
                </a:solidFill>
              </a:rPr>
              <a:t>kingdom</a:t>
            </a:r>
          </a:p>
          <a:p>
            <a:pPr marL="1828800" lvl="3" indent="-457200">
              <a:buAutoNum type="arabicPeriod"/>
            </a:pPr>
            <a:r>
              <a:rPr lang="en-US" sz="1900" dirty="0" smtClean="0">
                <a:solidFill>
                  <a:schemeClr val="bg1"/>
                </a:solidFill>
              </a:rPr>
              <a:t>The </a:t>
            </a:r>
            <a:r>
              <a:rPr lang="en-US" sz="1900" dirty="0">
                <a:solidFill>
                  <a:schemeClr val="bg1"/>
                </a:solidFill>
              </a:rPr>
              <a:t>throne of David is </a:t>
            </a:r>
            <a:r>
              <a:rPr lang="en-US" sz="1900" dirty="0" smtClean="0">
                <a:solidFill>
                  <a:schemeClr val="bg1"/>
                </a:solidFill>
              </a:rPr>
              <a:t>here</a:t>
            </a:r>
            <a:endParaRPr lang="en-US" sz="19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400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123658"/>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676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431435"/>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8164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708434"/>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6581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2431435"/>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400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293209"/>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4200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705816" y="1536174"/>
            <a:ext cx="7486184" cy="3785652"/>
          </a:xfrm>
          <a:prstGeom prst="rect">
            <a:avLst/>
          </a:prstGeom>
        </p:spPr>
        <p:txBody>
          <a:bodyPr wrap="square">
            <a:spAutoFit/>
          </a:bodyPr>
          <a:lstStyle/>
          <a:p>
            <a:r>
              <a:rPr lang="en-US" sz="4000" dirty="0" smtClean="0">
                <a:solidFill>
                  <a:prstClr val="white"/>
                </a:solidFill>
                <a:latin typeface="Book Antiqua" panose="02040602050305030304" pitchFamily="18" charset="0"/>
              </a:rPr>
              <a:t>For </a:t>
            </a:r>
            <a:r>
              <a:rPr lang="en-US" sz="4000" dirty="0">
                <a:solidFill>
                  <a:prstClr val="white"/>
                </a:solidFill>
                <a:latin typeface="Book Antiqua" panose="02040602050305030304" pitchFamily="18" charset="0"/>
              </a:rPr>
              <a:t>even the Son of Man came not to be served but to serve, and to give his life as a ransom for many</a:t>
            </a:r>
            <a:r>
              <a:rPr lang="en-US" sz="4000" dirty="0" smtClean="0">
                <a:solidFill>
                  <a:prstClr val="white"/>
                </a:solidFill>
                <a:latin typeface="Book Antiqua" panose="02040602050305030304" pitchFamily="18" charset="0"/>
              </a:rPr>
              <a:t>.”</a:t>
            </a:r>
          </a:p>
          <a:p>
            <a:endParaRPr lang="en-US" sz="4000" dirty="0">
              <a:solidFill>
                <a:prstClr val="white"/>
              </a:solidFill>
              <a:latin typeface="Book Antiqua" panose="02040602050305030304" pitchFamily="18" charset="0"/>
            </a:endParaRPr>
          </a:p>
          <a:p>
            <a:pPr algn="r"/>
            <a:r>
              <a:rPr lang="en-US" sz="4000" dirty="0" smtClean="0">
                <a:solidFill>
                  <a:prstClr val="white"/>
                </a:solidFill>
                <a:latin typeface="Book Antiqua" panose="02040602050305030304" pitchFamily="18" charset="0"/>
              </a:rPr>
              <a:t>Mark </a:t>
            </a:r>
            <a:r>
              <a:rPr lang="en-US" sz="4000" dirty="0">
                <a:solidFill>
                  <a:prstClr val="white"/>
                </a:solidFill>
                <a:latin typeface="Book Antiqua" panose="02040602050305030304" pitchFamily="18" charset="0"/>
              </a:rPr>
              <a:t>10:45 </a:t>
            </a:r>
          </a:p>
        </p:txBody>
      </p:sp>
    </p:spTree>
    <p:extLst>
      <p:ext uri="{BB962C8B-B14F-4D97-AF65-F5344CB8AC3E}">
        <p14:creationId xmlns:p14="http://schemas.microsoft.com/office/powerpoint/2010/main" val="25121979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600986"/>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857250" lvl="1" indent="-400050">
              <a:buAutoNum type="romanLcPeriod"/>
            </a:pPr>
            <a:r>
              <a:rPr lang="en-US" sz="2000" dirty="0" smtClean="0">
                <a:solidFill>
                  <a:schemeClr val="bg1"/>
                </a:solidFill>
              </a:rPr>
              <a:t>Matthew 8:17: He takes our weaknesses and carried our diseases (cf. Isa 53:4)</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469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2369880"/>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971550" lvl="1" indent="-514350">
              <a:buAutoNum type="arabicPeriod"/>
            </a:pPr>
            <a:r>
              <a:rPr lang="en-US" sz="2800" dirty="0" smtClean="0">
                <a:solidFill>
                  <a:schemeClr val="bg1"/>
                </a:solidFill>
              </a:rPr>
              <a:t>Israel’s </a:t>
            </a:r>
            <a:r>
              <a:rPr lang="en-US" sz="2800" dirty="0">
                <a:solidFill>
                  <a:schemeClr val="bg1"/>
                </a:solidFill>
              </a:rPr>
              <a:t>greatest </a:t>
            </a:r>
            <a:r>
              <a:rPr lang="en-US" sz="2800" dirty="0" smtClean="0">
                <a:solidFill>
                  <a:schemeClr val="bg1"/>
                </a:solidFill>
              </a:rPr>
              <a:t>king</a:t>
            </a:r>
          </a:p>
          <a:p>
            <a:pPr marL="971550" lvl="1" indent="-514350">
              <a:buAutoNum type="arabicPeriod"/>
            </a:pPr>
            <a:r>
              <a:rPr lang="en-US" sz="2800" dirty="0" smtClean="0">
                <a:solidFill>
                  <a:schemeClr val="bg1"/>
                </a:solidFill>
              </a:rPr>
              <a:t>Kings </a:t>
            </a:r>
            <a:r>
              <a:rPr lang="en-US" sz="2800" dirty="0">
                <a:solidFill>
                  <a:schemeClr val="bg1"/>
                </a:solidFill>
              </a:rPr>
              <a:t>that follow David are compared to </a:t>
            </a:r>
            <a:r>
              <a:rPr lang="en-US" sz="2800" dirty="0" smtClean="0">
                <a:solidFill>
                  <a:schemeClr val="bg1"/>
                </a:solidFill>
              </a:rPr>
              <a:t>him</a:t>
            </a:r>
          </a:p>
          <a:p>
            <a:pPr marL="971550" lvl="1" indent="-514350">
              <a:buAutoNum type="arabicPeriod"/>
            </a:pPr>
            <a:r>
              <a:rPr lang="en-US" sz="2800" dirty="0" smtClean="0">
                <a:solidFill>
                  <a:schemeClr val="bg1"/>
                </a:solidFill>
              </a:rPr>
              <a:t>David </a:t>
            </a:r>
            <a:r>
              <a:rPr lang="en-US" sz="2800" dirty="0">
                <a:solidFill>
                  <a:schemeClr val="bg1"/>
                </a:solidFill>
              </a:rPr>
              <a:t>is the prototype of the messiah king</a:t>
            </a:r>
          </a:p>
          <a:p>
            <a:pPr lvl="1"/>
            <a:endParaRPr lang="en-US" sz="2800" dirty="0" smtClean="0">
              <a:solidFill>
                <a:schemeClr val="bg1"/>
              </a:solidFill>
            </a:endParaRPr>
          </a:p>
        </p:txBody>
      </p:sp>
    </p:spTree>
    <p:extLst>
      <p:ext uri="{BB962C8B-B14F-4D97-AF65-F5344CB8AC3E}">
        <p14:creationId xmlns:p14="http://schemas.microsoft.com/office/powerpoint/2010/main" val="3746836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705816" y="1536174"/>
            <a:ext cx="7486184" cy="3785652"/>
          </a:xfrm>
          <a:prstGeom prst="rect">
            <a:avLst/>
          </a:prstGeom>
        </p:spPr>
        <p:txBody>
          <a:bodyPr wrap="square">
            <a:spAutoFit/>
          </a:bodyPr>
          <a:lstStyle/>
          <a:p>
            <a:r>
              <a:rPr lang="en-US" sz="4000" dirty="0" smtClean="0">
                <a:solidFill>
                  <a:prstClr val="white"/>
                </a:solidFill>
                <a:latin typeface="Book Antiqua" panose="02040602050305030304" pitchFamily="18" charset="0"/>
              </a:rPr>
              <a:t>This </a:t>
            </a:r>
            <a:r>
              <a:rPr lang="en-US" sz="4000" dirty="0">
                <a:solidFill>
                  <a:prstClr val="white"/>
                </a:solidFill>
                <a:latin typeface="Book Antiqua" panose="02040602050305030304" pitchFamily="18" charset="0"/>
              </a:rPr>
              <a:t>was to fulfill what was spoken by the prophet Isaiah: “He took our illnesses and bore our diseases</a:t>
            </a:r>
            <a:r>
              <a:rPr lang="en-US" sz="4000" dirty="0" smtClean="0">
                <a:solidFill>
                  <a:prstClr val="white"/>
                </a:solidFill>
                <a:latin typeface="Book Antiqua" panose="02040602050305030304" pitchFamily="18" charset="0"/>
              </a:rPr>
              <a:t>.”</a:t>
            </a:r>
          </a:p>
          <a:p>
            <a:endParaRPr lang="en-US" sz="4000" dirty="0">
              <a:solidFill>
                <a:prstClr val="white"/>
              </a:solidFill>
              <a:latin typeface="Book Antiqua" panose="02040602050305030304" pitchFamily="18" charset="0"/>
            </a:endParaRPr>
          </a:p>
          <a:p>
            <a:pPr algn="r"/>
            <a:r>
              <a:rPr lang="en-US" sz="4000" dirty="0" smtClean="0">
                <a:solidFill>
                  <a:prstClr val="white"/>
                </a:solidFill>
                <a:latin typeface="Book Antiqua" panose="02040602050305030304" pitchFamily="18" charset="0"/>
              </a:rPr>
              <a:t>Matthew 8:17</a:t>
            </a:r>
            <a:endParaRPr lang="en-US" sz="4000"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29323787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908762"/>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857250" lvl="1" indent="-400050">
              <a:buAutoNum type="romanLcPeriod"/>
            </a:pPr>
            <a:r>
              <a:rPr lang="en-US" sz="2000" dirty="0" smtClean="0">
                <a:solidFill>
                  <a:schemeClr val="bg1"/>
                </a:solidFill>
              </a:rPr>
              <a:t>Matthew 8:17: He takes our weaknesses and carried our diseases (cf. Isa 53:4)</a:t>
            </a:r>
          </a:p>
          <a:p>
            <a:pPr marL="857250" lvl="1" indent="-400050">
              <a:buAutoNum type="romanLcPeriod"/>
            </a:pPr>
            <a:r>
              <a:rPr lang="en-US" sz="2000" dirty="0" smtClean="0">
                <a:solidFill>
                  <a:schemeClr val="bg1"/>
                </a:solidFill>
              </a:rPr>
              <a:t>John 1:29: Behold the Lamb of God (the lamb led to the slaughter (cf. Isa 53:7))</a:t>
            </a: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8521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705816" y="1536174"/>
            <a:ext cx="7486184" cy="3785652"/>
          </a:xfrm>
          <a:prstGeom prst="rect">
            <a:avLst/>
          </a:prstGeom>
        </p:spPr>
        <p:txBody>
          <a:bodyPr wrap="square">
            <a:spAutoFit/>
          </a:bodyPr>
          <a:lstStyle/>
          <a:p>
            <a:r>
              <a:rPr lang="en-US" sz="4000" dirty="0" smtClean="0">
                <a:solidFill>
                  <a:prstClr val="white"/>
                </a:solidFill>
                <a:latin typeface="Book Antiqua" panose="02040602050305030304" pitchFamily="18" charset="0"/>
              </a:rPr>
              <a:t>The </a:t>
            </a:r>
            <a:r>
              <a:rPr lang="en-US" sz="4000" dirty="0">
                <a:solidFill>
                  <a:prstClr val="white"/>
                </a:solidFill>
                <a:latin typeface="Book Antiqua" panose="02040602050305030304" pitchFamily="18" charset="0"/>
              </a:rPr>
              <a:t>next day he saw Jesus coming toward him, and said, “Behold, the Lamb of God, who takes away the sin of the </a:t>
            </a:r>
            <a:r>
              <a:rPr lang="en-US" sz="4000" dirty="0" smtClean="0">
                <a:solidFill>
                  <a:prstClr val="white"/>
                </a:solidFill>
                <a:latin typeface="Book Antiqua" panose="02040602050305030304" pitchFamily="18" charset="0"/>
              </a:rPr>
              <a:t>world!</a:t>
            </a:r>
          </a:p>
          <a:p>
            <a:pPr algn="r"/>
            <a:endParaRPr lang="en-US" sz="4000" dirty="0" smtClean="0">
              <a:solidFill>
                <a:prstClr val="white"/>
              </a:solidFill>
              <a:latin typeface="Book Antiqua" panose="02040602050305030304" pitchFamily="18" charset="0"/>
            </a:endParaRPr>
          </a:p>
          <a:p>
            <a:pPr algn="r"/>
            <a:r>
              <a:rPr lang="en-US" sz="4000" dirty="0" smtClean="0">
                <a:solidFill>
                  <a:prstClr val="white"/>
                </a:solidFill>
                <a:latin typeface="Book Antiqua" panose="02040602050305030304" pitchFamily="18" charset="0"/>
              </a:rPr>
              <a:t>John 1:29</a:t>
            </a:r>
            <a:endParaRPr lang="en-US" sz="4000"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9308592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4216539"/>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857250" lvl="1" indent="-400050">
              <a:buAutoNum type="romanLcPeriod"/>
            </a:pPr>
            <a:r>
              <a:rPr lang="en-US" sz="2000" dirty="0" smtClean="0">
                <a:solidFill>
                  <a:schemeClr val="bg1"/>
                </a:solidFill>
              </a:rPr>
              <a:t>Matthew 8:17: He takes our weaknesses and carried our diseases (cf. Isa 53:4)</a:t>
            </a:r>
          </a:p>
          <a:p>
            <a:pPr marL="857250" lvl="1" indent="-400050">
              <a:buAutoNum type="romanLcPeriod"/>
            </a:pPr>
            <a:r>
              <a:rPr lang="en-US" sz="2000" dirty="0" smtClean="0">
                <a:solidFill>
                  <a:schemeClr val="bg1"/>
                </a:solidFill>
              </a:rPr>
              <a:t>John 1:29: Behold the Lamb of God (the lamb led to the slaughter (cf. Isa 53:7))</a:t>
            </a:r>
          </a:p>
          <a:p>
            <a:pPr marL="857250" lvl="1" indent="-400050">
              <a:buAutoNum type="romanLcPeriod"/>
            </a:pPr>
            <a:r>
              <a:rPr lang="en-US" sz="2000" dirty="0" smtClean="0">
                <a:solidFill>
                  <a:schemeClr val="bg1"/>
                </a:solidFill>
              </a:rPr>
              <a:t>1 </a:t>
            </a:r>
            <a:r>
              <a:rPr lang="en-US" sz="2000" dirty="0">
                <a:solidFill>
                  <a:schemeClr val="bg1"/>
                </a:solidFill>
              </a:rPr>
              <a:t>Peter 2: </a:t>
            </a:r>
            <a:endParaRPr lang="en-US" sz="2400" dirty="0">
              <a:solidFill>
                <a:schemeClr val="bg1"/>
              </a:solidFill>
            </a:endParaRPr>
          </a:p>
          <a:p>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85273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52"/>
            <a:ext cx="12192000" cy="6853296"/>
          </a:xfrm>
          <a:prstGeom prst="rect">
            <a:avLst/>
          </a:prstGeom>
        </p:spPr>
      </p:pic>
      <p:sp>
        <p:nvSpPr>
          <p:cNvPr id="4" name="Rectangle 3"/>
          <p:cNvSpPr/>
          <p:nvPr/>
        </p:nvSpPr>
        <p:spPr>
          <a:xfrm>
            <a:off x="4471641" y="120402"/>
            <a:ext cx="7720359" cy="6617196"/>
          </a:xfrm>
          <a:prstGeom prst="rect">
            <a:avLst/>
          </a:prstGeom>
        </p:spPr>
        <p:txBody>
          <a:bodyPr wrap="square">
            <a:spAutoFit/>
          </a:bodyPr>
          <a:lstStyle/>
          <a:p>
            <a:r>
              <a:rPr lang="en-US" sz="2800" dirty="0" smtClean="0">
                <a:solidFill>
                  <a:prstClr val="white"/>
                </a:solidFill>
                <a:latin typeface="Book Antiqua" panose="02040602050305030304" pitchFamily="18" charset="0"/>
              </a:rPr>
              <a:t>For </a:t>
            </a:r>
            <a:r>
              <a:rPr lang="en-US" sz="2800" dirty="0">
                <a:solidFill>
                  <a:prstClr val="white"/>
                </a:solidFill>
                <a:latin typeface="Book Antiqua" panose="02040602050305030304" pitchFamily="18" charset="0"/>
              </a:rPr>
              <a:t>to this you have been called, because Christ also suffered for you, leaving you an example, so that you might follow in his steps. He committed no sin, neither was deceit found in his mouth. When he was reviled, he did not revile in return; when he suffered, he did not threaten, but continued entrusting himself to him who judges justly. He himself bore our sins in his body on the tree, that we might die to sin and live to righteousness. By his wounds you have been healed. For you were straying like sheep, but have now returned to the Shepherd and Overseer of your </a:t>
            </a:r>
            <a:r>
              <a:rPr lang="en-US" sz="2800" dirty="0" smtClean="0">
                <a:solidFill>
                  <a:prstClr val="white"/>
                </a:solidFill>
                <a:latin typeface="Book Antiqua" panose="02040602050305030304" pitchFamily="18" charset="0"/>
              </a:rPr>
              <a:t>souls.</a:t>
            </a:r>
          </a:p>
          <a:p>
            <a:endParaRPr lang="en-US" sz="2800" dirty="0">
              <a:solidFill>
                <a:prstClr val="white"/>
              </a:solidFill>
              <a:latin typeface="Book Antiqua" panose="02040602050305030304" pitchFamily="18" charset="0"/>
            </a:endParaRPr>
          </a:p>
          <a:p>
            <a:pPr algn="r"/>
            <a:r>
              <a:rPr lang="en-US" sz="2800" dirty="0" smtClean="0">
                <a:solidFill>
                  <a:prstClr val="white"/>
                </a:solidFill>
                <a:latin typeface="Book Antiqua" panose="02040602050305030304" pitchFamily="18" charset="0"/>
              </a:rPr>
              <a:t>1 </a:t>
            </a:r>
            <a:r>
              <a:rPr lang="en-US" sz="2800" dirty="0">
                <a:solidFill>
                  <a:prstClr val="white"/>
                </a:solidFill>
                <a:latin typeface="Book Antiqua" panose="02040602050305030304" pitchFamily="18" charset="0"/>
              </a:rPr>
              <a:t>Peter </a:t>
            </a:r>
            <a:r>
              <a:rPr lang="en-US" sz="2800" dirty="0" smtClean="0">
                <a:solidFill>
                  <a:prstClr val="white"/>
                </a:solidFill>
                <a:latin typeface="Book Antiqua" panose="02040602050305030304" pitchFamily="18" charset="0"/>
              </a:rPr>
              <a:t>2:21-25</a:t>
            </a:r>
            <a:endParaRPr lang="en-US" sz="2800" dirty="0">
              <a:solidFill>
                <a:prstClr val="white"/>
              </a:solidFill>
              <a:latin typeface="Book Antiqua" panose="02040602050305030304" pitchFamily="18" charset="0"/>
            </a:endParaRPr>
          </a:p>
        </p:txBody>
      </p:sp>
    </p:spTree>
    <p:extLst>
      <p:ext uri="{BB962C8B-B14F-4D97-AF65-F5344CB8AC3E}">
        <p14:creationId xmlns:p14="http://schemas.microsoft.com/office/powerpoint/2010/main" val="3794456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3939540"/>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857250" lvl="1" indent="-400050">
              <a:buAutoNum type="romanLcPeriod"/>
            </a:pPr>
            <a:r>
              <a:rPr lang="en-US" sz="2000" dirty="0" smtClean="0">
                <a:solidFill>
                  <a:schemeClr val="bg1"/>
                </a:solidFill>
              </a:rPr>
              <a:t>Matthew 8:17: He takes our weaknesses and carried our diseases (cf. Isa 53:4)</a:t>
            </a:r>
          </a:p>
          <a:p>
            <a:pPr marL="857250" lvl="1" indent="-400050">
              <a:buAutoNum type="romanLcPeriod"/>
            </a:pPr>
            <a:r>
              <a:rPr lang="en-US" sz="2000" dirty="0" smtClean="0">
                <a:solidFill>
                  <a:schemeClr val="bg1"/>
                </a:solidFill>
              </a:rPr>
              <a:t>John 1:29: Behold the Lamb of God (the lamb led to the slaughter (cf. Isa 53:7))</a:t>
            </a:r>
          </a:p>
          <a:p>
            <a:pPr marL="857250" lvl="1" indent="-400050">
              <a:buAutoNum type="romanLcPeriod"/>
            </a:pPr>
            <a:r>
              <a:rPr lang="en-US" sz="2000" dirty="0" smtClean="0">
                <a:solidFill>
                  <a:schemeClr val="bg1"/>
                </a:solidFill>
              </a:rPr>
              <a:t>1 </a:t>
            </a:r>
            <a:r>
              <a:rPr lang="en-US" sz="2000" dirty="0">
                <a:solidFill>
                  <a:schemeClr val="bg1"/>
                </a:solidFill>
              </a:rPr>
              <a:t>Peter 2: </a:t>
            </a:r>
            <a:endParaRPr lang="en-US" sz="2400" dirty="0">
              <a:solidFill>
                <a:schemeClr val="bg1"/>
              </a:solidFill>
            </a:endParaRPr>
          </a:p>
          <a:p>
            <a:pPr marL="1257300" lvl="2" indent="-342900">
              <a:buAutoNum type="arabicPeriod"/>
            </a:pPr>
            <a:r>
              <a:rPr lang="en-US" dirty="0" smtClean="0">
                <a:solidFill>
                  <a:schemeClr val="bg1"/>
                </a:solidFill>
              </a:rPr>
              <a:t>Christ </a:t>
            </a:r>
            <a:r>
              <a:rPr lang="en-US" dirty="0">
                <a:solidFill>
                  <a:schemeClr val="bg1"/>
                </a:solidFill>
              </a:rPr>
              <a:t>is the model </a:t>
            </a:r>
            <a:r>
              <a:rPr lang="en-US" dirty="0" smtClean="0">
                <a:solidFill>
                  <a:schemeClr val="bg1"/>
                </a:solidFill>
              </a:rPr>
              <a:t>for the </a:t>
            </a:r>
            <a:r>
              <a:rPr lang="en-US" dirty="0">
                <a:solidFill>
                  <a:schemeClr val="bg1"/>
                </a:solidFill>
              </a:rPr>
              <a:t>suffering </a:t>
            </a:r>
            <a:r>
              <a:rPr lang="en-US" dirty="0" smtClean="0">
                <a:solidFill>
                  <a:schemeClr val="bg1"/>
                </a:solidFill>
              </a:rPr>
              <a:t>church</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5636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4216539"/>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857250" lvl="1" indent="-400050">
              <a:buAutoNum type="romanLcPeriod"/>
            </a:pPr>
            <a:r>
              <a:rPr lang="en-US" sz="2000" dirty="0" smtClean="0">
                <a:solidFill>
                  <a:schemeClr val="bg1"/>
                </a:solidFill>
              </a:rPr>
              <a:t>Matthew 8:17: He takes our weaknesses and carried our diseases (cf. Isa 53:4)</a:t>
            </a:r>
          </a:p>
          <a:p>
            <a:pPr marL="857250" lvl="1" indent="-400050">
              <a:buAutoNum type="romanLcPeriod"/>
            </a:pPr>
            <a:r>
              <a:rPr lang="en-US" sz="2000" dirty="0" smtClean="0">
                <a:solidFill>
                  <a:schemeClr val="bg1"/>
                </a:solidFill>
              </a:rPr>
              <a:t>John 1:29: Behold the Lamb of God (the lamb led to the slaughter (cf. Isa 53:7))</a:t>
            </a:r>
          </a:p>
          <a:p>
            <a:pPr marL="857250" lvl="1" indent="-400050">
              <a:buAutoNum type="romanLcPeriod"/>
            </a:pPr>
            <a:r>
              <a:rPr lang="en-US" sz="2000" dirty="0" smtClean="0">
                <a:solidFill>
                  <a:schemeClr val="bg1"/>
                </a:solidFill>
              </a:rPr>
              <a:t>1 </a:t>
            </a:r>
            <a:r>
              <a:rPr lang="en-US" sz="2000" dirty="0">
                <a:solidFill>
                  <a:schemeClr val="bg1"/>
                </a:solidFill>
              </a:rPr>
              <a:t>Peter 2: </a:t>
            </a:r>
            <a:endParaRPr lang="en-US" sz="2400" dirty="0">
              <a:solidFill>
                <a:schemeClr val="bg1"/>
              </a:solidFill>
            </a:endParaRPr>
          </a:p>
          <a:p>
            <a:pPr marL="1257300" lvl="2" indent="-342900">
              <a:buAutoNum type="arabicPeriod"/>
            </a:pPr>
            <a:r>
              <a:rPr lang="en-US" dirty="0" smtClean="0">
                <a:solidFill>
                  <a:schemeClr val="bg1"/>
                </a:solidFill>
              </a:rPr>
              <a:t>Christ </a:t>
            </a:r>
            <a:r>
              <a:rPr lang="en-US" dirty="0">
                <a:solidFill>
                  <a:schemeClr val="bg1"/>
                </a:solidFill>
              </a:rPr>
              <a:t>is the model </a:t>
            </a:r>
            <a:r>
              <a:rPr lang="en-US" dirty="0" smtClean="0">
                <a:solidFill>
                  <a:schemeClr val="bg1"/>
                </a:solidFill>
              </a:rPr>
              <a:t>for the </a:t>
            </a:r>
            <a:r>
              <a:rPr lang="en-US" dirty="0">
                <a:solidFill>
                  <a:schemeClr val="bg1"/>
                </a:solidFill>
              </a:rPr>
              <a:t>suffering </a:t>
            </a:r>
            <a:r>
              <a:rPr lang="en-US" dirty="0" smtClean="0">
                <a:solidFill>
                  <a:schemeClr val="bg1"/>
                </a:solidFill>
              </a:rPr>
              <a:t>church</a:t>
            </a:r>
          </a:p>
          <a:p>
            <a:pPr marL="1257300" lvl="2" indent="-342900">
              <a:buAutoNum type="arabicPeriod"/>
            </a:pPr>
            <a:r>
              <a:rPr lang="en-US" dirty="0" smtClean="0">
                <a:solidFill>
                  <a:schemeClr val="bg1"/>
                </a:solidFill>
              </a:rPr>
              <a:t>Christ </a:t>
            </a:r>
            <a:r>
              <a:rPr lang="en-US" dirty="0">
                <a:solidFill>
                  <a:schemeClr val="bg1"/>
                </a:solidFill>
              </a:rPr>
              <a:t>suffers on our behalf –for his blood makes a way for </a:t>
            </a:r>
            <a:r>
              <a:rPr lang="en-US" dirty="0" smtClean="0">
                <a:solidFill>
                  <a:schemeClr val="bg1"/>
                </a:solidFill>
              </a:rPr>
              <a:t>salvation</a:t>
            </a:r>
            <a:endParaRPr lang="en-US" sz="20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31665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5047536"/>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857250" lvl="1" indent="-400050">
              <a:buAutoNum type="romanLcPeriod"/>
            </a:pPr>
            <a:r>
              <a:rPr lang="en-US" sz="2000" dirty="0" smtClean="0">
                <a:solidFill>
                  <a:schemeClr val="bg1"/>
                </a:solidFill>
              </a:rPr>
              <a:t>Matthew 8:17: He takes our weaknesses and carried our diseases (cf. Isa 53:4)</a:t>
            </a:r>
          </a:p>
          <a:p>
            <a:pPr marL="857250" lvl="1" indent="-400050">
              <a:buAutoNum type="romanLcPeriod"/>
            </a:pPr>
            <a:r>
              <a:rPr lang="en-US" sz="2000" dirty="0" smtClean="0">
                <a:solidFill>
                  <a:schemeClr val="bg1"/>
                </a:solidFill>
              </a:rPr>
              <a:t>John 1:29: Behold the Lamb of God (the lamb led to the slaughter (cf. Isa 53:7))</a:t>
            </a:r>
          </a:p>
          <a:p>
            <a:pPr marL="857250" lvl="1" indent="-400050">
              <a:buAutoNum type="romanLcPeriod"/>
            </a:pPr>
            <a:r>
              <a:rPr lang="en-US" sz="2000" dirty="0" smtClean="0">
                <a:solidFill>
                  <a:schemeClr val="bg1"/>
                </a:solidFill>
              </a:rPr>
              <a:t>1 </a:t>
            </a:r>
            <a:r>
              <a:rPr lang="en-US" sz="2000" dirty="0">
                <a:solidFill>
                  <a:schemeClr val="bg1"/>
                </a:solidFill>
              </a:rPr>
              <a:t>Peter 2: </a:t>
            </a:r>
            <a:endParaRPr lang="en-US" sz="2400" dirty="0">
              <a:solidFill>
                <a:schemeClr val="bg1"/>
              </a:solidFill>
            </a:endParaRPr>
          </a:p>
          <a:p>
            <a:pPr marL="1257300" lvl="2" indent="-342900">
              <a:buAutoNum type="arabicPeriod"/>
            </a:pPr>
            <a:r>
              <a:rPr lang="en-US" dirty="0" smtClean="0">
                <a:solidFill>
                  <a:schemeClr val="bg1"/>
                </a:solidFill>
              </a:rPr>
              <a:t>Christ </a:t>
            </a:r>
            <a:r>
              <a:rPr lang="en-US" dirty="0">
                <a:solidFill>
                  <a:schemeClr val="bg1"/>
                </a:solidFill>
              </a:rPr>
              <a:t>is the model </a:t>
            </a:r>
            <a:r>
              <a:rPr lang="en-US" dirty="0" smtClean="0">
                <a:solidFill>
                  <a:schemeClr val="bg1"/>
                </a:solidFill>
              </a:rPr>
              <a:t>for the </a:t>
            </a:r>
            <a:r>
              <a:rPr lang="en-US" dirty="0">
                <a:solidFill>
                  <a:schemeClr val="bg1"/>
                </a:solidFill>
              </a:rPr>
              <a:t>suffering </a:t>
            </a:r>
            <a:r>
              <a:rPr lang="en-US" dirty="0" smtClean="0">
                <a:solidFill>
                  <a:schemeClr val="bg1"/>
                </a:solidFill>
              </a:rPr>
              <a:t>church</a:t>
            </a:r>
          </a:p>
          <a:p>
            <a:pPr marL="1257300" lvl="2" indent="-342900">
              <a:buAutoNum type="arabicPeriod"/>
            </a:pPr>
            <a:r>
              <a:rPr lang="en-US" dirty="0" smtClean="0">
                <a:solidFill>
                  <a:schemeClr val="bg1"/>
                </a:solidFill>
              </a:rPr>
              <a:t>Christ </a:t>
            </a:r>
            <a:r>
              <a:rPr lang="en-US" dirty="0">
                <a:solidFill>
                  <a:schemeClr val="bg1"/>
                </a:solidFill>
              </a:rPr>
              <a:t>suffers on our behalf –for his blood makes a way for </a:t>
            </a:r>
            <a:r>
              <a:rPr lang="en-US" dirty="0" smtClean="0">
                <a:solidFill>
                  <a:schemeClr val="bg1"/>
                </a:solidFill>
              </a:rPr>
              <a:t>salvation</a:t>
            </a:r>
            <a:endParaRPr lang="en-US" sz="2000" dirty="0">
              <a:solidFill>
                <a:schemeClr val="bg1"/>
              </a:solidFill>
            </a:endParaRPr>
          </a:p>
          <a:p>
            <a:pPr marL="1257300" lvl="2" indent="-342900">
              <a:buAutoNum type="arabicPeriod"/>
            </a:pPr>
            <a:r>
              <a:rPr lang="en-US" dirty="0" smtClean="0">
                <a:solidFill>
                  <a:schemeClr val="bg1"/>
                </a:solidFill>
              </a:rPr>
              <a:t>He </a:t>
            </a:r>
            <a:r>
              <a:rPr lang="en-US" dirty="0">
                <a:solidFill>
                  <a:schemeClr val="bg1"/>
                </a:solidFill>
              </a:rPr>
              <a:t>is sinless (2:22) and yet takes the sins of the people as their </a:t>
            </a:r>
            <a:r>
              <a:rPr lang="en-US" dirty="0" smtClean="0">
                <a:solidFill>
                  <a:schemeClr val="bg1"/>
                </a:solidFill>
              </a:rPr>
              <a:t>substitute</a:t>
            </a:r>
            <a:endParaRPr lang="en-US" sz="2000" dirty="0">
              <a:solidFill>
                <a:schemeClr val="bg1"/>
              </a:solidFill>
            </a:endParaRP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2457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42316"/>
            <a:ext cx="12015598" cy="1499616"/>
          </a:xfrm>
        </p:spPr>
        <p:txBody>
          <a:bodyPr>
            <a:noAutofit/>
          </a:bodyPr>
          <a:lstStyle/>
          <a:p>
            <a:r>
              <a:rPr lang="en-US" sz="6400" dirty="0" smtClean="0">
                <a:solidFill>
                  <a:schemeClr val="bg1"/>
                </a:solidFill>
              </a:rPr>
              <a:t>4. Jesus as the Fulfillment of OT Promises</a:t>
            </a:r>
            <a:endParaRPr lang="en-US" sz="6400" dirty="0">
              <a:solidFill>
                <a:schemeClr val="bg1"/>
              </a:solidFill>
            </a:endParaRPr>
          </a:p>
        </p:txBody>
      </p:sp>
      <p:sp>
        <p:nvSpPr>
          <p:cNvPr id="4" name="TextBox 3"/>
          <p:cNvSpPr txBox="1"/>
          <p:nvPr/>
        </p:nvSpPr>
        <p:spPr>
          <a:xfrm>
            <a:off x="1990725" y="1590675"/>
            <a:ext cx="10024873" cy="5478423"/>
          </a:xfrm>
          <a:prstGeom prst="rect">
            <a:avLst/>
          </a:prstGeom>
          <a:noFill/>
        </p:spPr>
        <p:txBody>
          <a:bodyPr wrap="square" rtlCol="0">
            <a:spAutoFit/>
          </a:bodyPr>
          <a:lstStyle/>
          <a:p>
            <a:pPr marL="342900" indent="-342900">
              <a:buFontTx/>
              <a:buAutoNum type="alphaLcPeriod"/>
            </a:pPr>
            <a:r>
              <a:rPr lang="en-US" sz="3200" dirty="0" smtClean="0">
                <a:solidFill>
                  <a:prstClr val="white"/>
                </a:solidFill>
              </a:rPr>
              <a:t>Jesus as Messianic Seed</a:t>
            </a:r>
          </a:p>
          <a:p>
            <a:pPr marL="342900" indent="-342900">
              <a:buFontTx/>
              <a:buAutoNum type="alphaLcPeriod"/>
            </a:pPr>
            <a:r>
              <a:rPr lang="en-US" sz="3200" dirty="0" smtClean="0">
                <a:solidFill>
                  <a:prstClr val="white"/>
                </a:solidFill>
              </a:rPr>
              <a:t>Jesus as Messianic King</a:t>
            </a:r>
          </a:p>
          <a:p>
            <a:pPr marL="342900" indent="-342900">
              <a:buFontTx/>
              <a:buAutoNum type="alphaLcPeriod"/>
            </a:pPr>
            <a:r>
              <a:rPr lang="en-US" sz="3200" dirty="0" smtClean="0">
                <a:solidFill>
                  <a:prstClr val="white"/>
                </a:solidFill>
              </a:rPr>
              <a:t>Jesus as Messianic Servant: 1 Peter 2:21-25</a:t>
            </a:r>
          </a:p>
          <a:p>
            <a:pPr marL="857250" lvl="1" indent="-400050">
              <a:buAutoNum type="romanLcPeriod"/>
            </a:pPr>
            <a:r>
              <a:rPr lang="en-US" sz="2000" dirty="0" smtClean="0">
                <a:solidFill>
                  <a:schemeClr val="bg1"/>
                </a:solidFill>
              </a:rPr>
              <a:t>Christ </a:t>
            </a:r>
            <a:r>
              <a:rPr lang="en-US" sz="2000" dirty="0">
                <a:solidFill>
                  <a:schemeClr val="bg1"/>
                </a:solidFill>
              </a:rPr>
              <a:t>takes seemingly distinct promises and unites </a:t>
            </a:r>
            <a:r>
              <a:rPr lang="en-US" sz="2000" dirty="0" smtClean="0">
                <a:solidFill>
                  <a:schemeClr val="bg1"/>
                </a:solidFill>
              </a:rPr>
              <a:t>them</a:t>
            </a:r>
          </a:p>
          <a:p>
            <a:pPr marL="1257300" lvl="2" indent="-342900">
              <a:buAutoNum type="arabicPeriod"/>
            </a:pPr>
            <a:r>
              <a:rPr lang="en-US" dirty="0" smtClean="0">
                <a:solidFill>
                  <a:schemeClr val="bg1"/>
                </a:solidFill>
              </a:rPr>
              <a:t>The </a:t>
            </a:r>
            <a:r>
              <a:rPr lang="en-US" dirty="0">
                <a:solidFill>
                  <a:schemeClr val="bg1"/>
                </a:solidFill>
              </a:rPr>
              <a:t>human king will wear a crown of </a:t>
            </a:r>
            <a:r>
              <a:rPr lang="en-US" dirty="0" smtClean="0">
                <a:solidFill>
                  <a:schemeClr val="bg1"/>
                </a:solidFill>
              </a:rPr>
              <a:t>thorns</a:t>
            </a:r>
          </a:p>
          <a:p>
            <a:pPr marL="1257300" lvl="2" indent="-342900">
              <a:buAutoNum type="arabicPeriod"/>
            </a:pPr>
            <a:r>
              <a:rPr lang="en-US" dirty="0" smtClean="0">
                <a:solidFill>
                  <a:schemeClr val="bg1"/>
                </a:solidFill>
              </a:rPr>
              <a:t>His </a:t>
            </a:r>
            <a:r>
              <a:rPr lang="en-US" dirty="0">
                <a:solidFill>
                  <a:schemeClr val="bg1"/>
                </a:solidFill>
              </a:rPr>
              <a:t>first throne will be a </a:t>
            </a:r>
            <a:r>
              <a:rPr lang="en-US" dirty="0" smtClean="0">
                <a:solidFill>
                  <a:schemeClr val="bg1"/>
                </a:solidFill>
              </a:rPr>
              <a:t>cross</a:t>
            </a:r>
            <a:endParaRPr lang="en-US" sz="2000" dirty="0">
              <a:solidFill>
                <a:schemeClr val="bg1"/>
              </a:solidFill>
            </a:endParaRPr>
          </a:p>
          <a:p>
            <a:pPr marL="857250" lvl="1" indent="-400050">
              <a:buAutoNum type="romanLcPeriod"/>
            </a:pPr>
            <a:r>
              <a:rPr lang="en-US" sz="2000" dirty="0" smtClean="0">
                <a:solidFill>
                  <a:schemeClr val="bg1"/>
                </a:solidFill>
              </a:rPr>
              <a:t>NT </a:t>
            </a:r>
            <a:r>
              <a:rPr lang="en-US" sz="2000" dirty="0">
                <a:solidFill>
                  <a:schemeClr val="bg1"/>
                </a:solidFill>
              </a:rPr>
              <a:t>interprets the suffering servant as Jesus—Mark </a:t>
            </a:r>
            <a:r>
              <a:rPr lang="en-US" sz="2000" dirty="0" smtClean="0">
                <a:solidFill>
                  <a:schemeClr val="bg1"/>
                </a:solidFill>
              </a:rPr>
              <a:t>10:45</a:t>
            </a:r>
            <a:endParaRPr lang="en-US" sz="2400" dirty="0">
              <a:solidFill>
                <a:schemeClr val="bg1"/>
              </a:solidFill>
            </a:endParaRPr>
          </a:p>
          <a:p>
            <a:pPr marL="857250" lvl="1" indent="-400050">
              <a:buAutoNum type="romanLcPeriod"/>
            </a:pPr>
            <a:r>
              <a:rPr lang="en-US" sz="2000" dirty="0" smtClean="0">
                <a:solidFill>
                  <a:schemeClr val="bg1"/>
                </a:solidFill>
              </a:rPr>
              <a:t>Matthew 8:17: He takes our weaknesses and carried our diseases (cf. Isa 53:4)</a:t>
            </a:r>
          </a:p>
          <a:p>
            <a:pPr marL="857250" lvl="1" indent="-400050">
              <a:buAutoNum type="romanLcPeriod"/>
            </a:pPr>
            <a:r>
              <a:rPr lang="en-US" sz="2000" dirty="0" smtClean="0">
                <a:solidFill>
                  <a:schemeClr val="bg1"/>
                </a:solidFill>
              </a:rPr>
              <a:t>John 1:29: Behold the Lamb of God (the lamb led to the slaughter (cf. Isa 53:7))</a:t>
            </a:r>
          </a:p>
          <a:p>
            <a:pPr marL="857250" lvl="1" indent="-400050">
              <a:buAutoNum type="romanLcPeriod"/>
            </a:pPr>
            <a:r>
              <a:rPr lang="en-US" sz="2000" dirty="0" smtClean="0">
                <a:solidFill>
                  <a:schemeClr val="bg1"/>
                </a:solidFill>
              </a:rPr>
              <a:t>1 </a:t>
            </a:r>
            <a:r>
              <a:rPr lang="en-US" sz="2000" dirty="0">
                <a:solidFill>
                  <a:schemeClr val="bg1"/>
                </a:solidFill>
              </a:rPr>
              <a:t>Peter 2: </a:t>
            </a:r>
            <a:endParaRPr lang="en-US" sz="2400" dirty="0">
              <a:solidFill>
                <a:schemeClr val="bg1"/>
              </a:solidFill>
            </a:endParaRPr>
          </a:p>
          <a:p>
            <a:pPr marL="1257300" lvl="2" indent="-342900">
              <a:buAutoNum type="arabicPeriod"/>
            </a:pPr>
            <a:r>
              <a:rPr lang="en-US" dirty="0" smtClean="0">
                <a:solidFill>
                  <a:schemeClr val="bg1"/>
                </a:solidFill>
              </a:rPr>
              <a:t>Christ </a:t>
            </a:r>
            <a:r>
              <a:rPr lang="en-US" dirty="0">
                <a:solidFill>
                  <a:schemeClr val="bg1"/>
                </a:solidFill>
              </a:rPr>
              <a:t>is the model </a:t>
            </a:r>
            <a:r>
              <a:rPr lang="en-US" dirty="0" smtClean="0">
                <a:solidFill>
                  <a:schemeClr val="bg1"/>
                </a:solidFill>
              </a:rPr>
              <a:t>for the </a:t>
            </a:r>
            <a:r>
              <a:rPr lang="en-US" dirty="0">
                <a:solidFill>
                  <a:schemeClr val="bg1"/>
                </a:solidFill>
              </a:rPr>
              <a:t>suffering </a:t>
            </a:r>
            <a:r>
              <a:rPr lang="en-US" dirty="0" smtClean="0">
                <a:solidFill>
                  <a:schemeClr val="bg1"/>
                </a:solidFill>
              </a:rPr>
              <a:t>church</a:t>
            </a:r>
          </a:p>
          <a:p>
            <a:pPr marL="1257300" lvl="2" indent="-342900">
              <a:buAutoNum type="arabicPeriod"/>
            </a:pPr>
            <a:r>
              <a:rPr lang="en-US" dirty="0" smtClean="0">
                <a:solidFill>
                  <a:schemeClr val="bg1"/>
                </a:solidFill>
              </a:rPr>
              <a:t>Christ </a:t>
            </a:r>
            <a:r>
              <a:rPr lang="en-US" dirty="0">
                <a:solidFill>
                  <a:schemeClr val="bg1"/>
                </a:solidFill>
              </a:rPr>
              <a:t>suffers on our behalf –for his blood makes a way for </a:t>
            </a:r>
            <a:r>
              <a:rPr lang="en-US" dirty="0" smtClean="0">
                <a:solidFill>
                  <a:schemeClr val="bg1"/>
                </a:solidFill>
              </a:rPr>
              <a:t>salvation</a:t>
            </a:r>
            <a:endParaRPr lang="en-US" sz="2000" dirty="0">
              <a:solidFill>
                <a:schemeClr val="bg1"/>
              </a:solidFill>
            </a:endParaRPr>
          </a:p>
          <a:p>
            <a:pPr marL="1257300" lvl="2" indent="-342900">
              <a:buAutoNum type="arabicPeriod"/>
            </a:pPr>
            <a:r>
              <a:rPr lang="en-US" dirty="0" smtClean="0">
                <a:solidFill>
                  <a:schemeClr val="bg1"/>
                </a:solidFill>
              </a:rPr>
              <a:t>He </a:t>
            </a:r>
            <a:r>
              <a:rPr lang="en-US" dirty="0">
                <a:solidFill>
                  <a:schemeClr val="bg1"/>
                </a:solidFill>
              </a:rPr>
              <a:t>is sinless (2:22) and yet takes the sins of the people as their </a:t>
            </a:r>
            <a:r>
              <a:rPr lang="en-US" dirty="0" smtClean="0">
                <a:solidFill>
                  <a:schemeClr val="bg1"/>
                </a:solidFill>
              </a:rPr>
              <a:t>substitute</a:t>
            </a:r>
            <a:endParaRPr lang="en-US" sz="2000" dirty="0">
              <a:solidFill>
                <a:schemeClr val="bg1"/>
              </a:solidFill>
            </a:endParaRPr>
          </a:p>
          <a:p>
            <a:pPr marL="1257300" lvl="2" indent="-342900">
              <a:buAutoNum type="arabicPeriod"/>
            </a:pPr>
            <a:r>
              <a:rPr lang="en-US" dirty="0" smtClean="0">
                <a:solidFill>
                  <a:schemeClr val="bg1"/>
                </a:solidFill>
              </a:rPr>
              <a:t>Jesus </a:t>
            </a:r>
            <a:r>
              <a:rPr lang="en-US" dirty="0">
                <a:solidFill>
                  <a:schemeClr val="bg1"/>
                </a:solidFill>
              </a:rPr>
              <a:t>does not retaliate—he is the silent lamb in this midst of his murderers </a:t>
            </a:r>
            <a:endParaRPr lang="en-US" sz="2000" dirty="0">
              <a:solidFill>
                <a:schemeClr val="bg1"/>
              </a:solidFill>
            </a:endParaRPr>
          </a:p>
          <a:p>
            <a:pPr marL="342900" indent="-342900">
              <a:buFontTx/>
              <a:buAutoNum type="alphaLcPeriod"/>
            </a:pPr>
            <a:endParaRPr lang="en-US" sz="3600" dirty="0" smtClean="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629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2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4600575"/>
            <a:ext cx="11620500" cy="2047875"/>
          </a:xfrm>
        </p:spPr>
        <p:txBody>
          <a:bodyPr>
            <a:normAutofit fontScale="90000"/>
          </a:bodyPr>
          <a:lstStyle/>
          <a:p>
            <a:r>
              <a:rPr lang="en-US" sz="8900" dirty="0" smtClean="0">
                <a:solidFill>
                  <a:schemeClr val="bg1"/>
                </a:solidFill>
              </a:rPr>
              <a:t>5. Conclusion: </a:t>
            </a:r>
            <a:br>
              <a:rPr lang="en-US" sz="8900" dirty="0" smtClean="0">
                <a:solidFill>
                  <a:schemeClr val="bg1"/>
                </a:solidFill>
              </a:rPr>
            </a:br>
            <a:r>
              <a:rPr lang="en-US" sz="6000" dirty="0" smtClean="0">
                <a:solidFill>
                  <a:schemeClr val="bg1"/>
                </a:solidFill>
              </a:rPr>
              <a:t>How Does Our Meditation Change Us Today? </a:t>
            </a:r>
            <a:endParaRPr lang="en-US" sz="4000" dirty="0">
              <a:solidFill>
                <a:schemeClr val="bg1"/>
              </a:solidFill>
            </a:endParaRPr>
          </a:p>
        </p:txBody>
      </p:sp>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l="630" r="630"/>
          <a:stretch>
            <a:fillRect/>
          </a:stretch>
        </p:blipFill>
        <p:spPr/>
      </p:pic>
    </p:spTree>
    <p:extLst>
      <p:ext uri="{BB962C8B-B14F-4D97-AF65-F5344CB8AC3E}">
        <p14:creationId xmlns:p14="http://schemas.microsoft.com/office/powerpoint/2010/main" val="2970661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1754326"/>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1314450" lvl="1" indent="-857250">
              <a:buAutoNum type="romanLcPeriod"/>
            </a:pPr>
            <a:endParaRPr lang="en-US" sz="3600" dirty="0" smtClean="0">
              <a:solidFill>
                <a:prstClr val="white"/>
              </a:solidFill>
            </a:endParaRPr>
          </a:p>
        </p:txBody>
      </p:sp>
    </p:spTree>
    <p:extLst>
      <p:ext uri="{BB962C8B-B14F-4D97-AF65-F5344CB8AC3E}">
        <p14:creationId xmlns:p14="http://schemas.microsoft.com/office/powerpoint/2010/main" val="12403654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2874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914525" y="1827657"/>
            <a:ext cx="9534525" cy="2308324"/>
          </a:xfrm>
          <a:prstGeom prst="rect">
            <a:avLst/>
          </a:prstGeom>
          <a:noFill/>
        </p:spPr>
        <p:txBody>
          <a:bodyPr wrap="square" rtlCol="0">
            <a:spAutoFit/>
          </a:bodyPr>
          <a:lstStyle/>
          <a:p>
            <a:pPr marL="342900" indent="-342900">
              <a:buFontTx/>
              <a:buAutoNum type="alphaLcPeriod"/>
            </a:pPr>
            <a:r>
              <a:rPr lang="en-US" sz="3600" dirty="0">
                <a:solidFill>
                  <a:prstClr val="white"/>
                </a:solidFill>
              </a:rPr>
              <a:t> </a:t>
            </a:r>
            <a:r>
              <a:rPr lang="en-US" sz="3600" dirty="0" smtClean="0">
                <a:solidFill>
                  <a:prstClr val="white"/>
                </a:solidFill>
              </a:rPr>
              <a:t>Why does it matter that Jesus is the Messianic Seed? </a:t>
            </a:r>
          </a:p>
          <a:p>
            <a:pPr marL="342900" indent="-342900">
              <a:buFontTx/>
              <a:buAutoNum type="alphaLcPeriod"/>
            </a:pPr>
            <a:endParaRPr lang="en-US" sz="3600" dirty="0">
              <a:solidFill>
                <a:prstClr val="white"/>
              </a:solidFill>
            </a:endParaRPr>
          </a:p>
          <a:p>
            <a:endParaRPr lang="en-US" sz="36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6209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914525" y="1827657"/>
            <a:ext cx="9534525" cy="3416320"/>
          </a:xfrm>
          <a:prstGeom prst="rect">
            <a:avLst/>
          </a:prstGeom>
          <a:noFill/>
        </p:spPr>
        <p:txBody>
          <a:bodyPr wrap="square" rtlCol="0">
            <a:spAutoFit/>
          </a:bodyPr>
          <a:lstStyle/>
          <a:p>
            <a:pPr marL="342900" indent="-342900">
              <a:buFontTx/>
              <a:buAutoNum type="alphaLcPeriod"/>
            </a:pPr>
            <a:r>
              <a:rPr lang="en-US" sz="3600" dirty="0">
                <a:solidFill>
                  <a:prstClr val="white"/>
                </a:solidFill>
              </a:rPr>
              <a:t> </a:t>
            </a:r>
            <a:r>
              <a:rPr lang="en-US" sz="3600" dirty="0" smtClean="0">
                <a:solidFill>
                  <a:prstClr val="white"/>
                </a:solidFill>
              </a:rPr>
              <a:t>Why does it matter that Jesus is the Messianic Seed? </a:t>
            </a:r>
          </a:p>
          <a:p>
            <a:pPr marL="342900" indent="-342900">
              <a:buFontTx/>
              <a:buAutoNum type="alphaLcPeriod"/>
            </a:pPr>
            <a:endParaRPr lang="en-US" sz="3600" dirty="0">
              <a:solidFill>
                <a:prstClr val="white"/>
              </a:solidFill>
            </a:endParaRPr>
          </a:p>
          <a:p>
            <a:pPr marL="342900" indent="-342900">
              <a:buFontTx/>
              <a:buAutoNum type="alphaLcPeriod"/>
            </a:pPr>
            <a:r>
              <a:rPr lang="en-US" sz="3600" dirty="0" smtClean="0">
                <a:solidFill>
                  <a:prstClr val="white"/>
                </a:solidFill>
              </a:rPr>
              <a:t>Why does it matter that Jesus is the Messianic King? </a:t>
            </a:r>
          </a:p>
          <a:p>
            <a:pPr marL="342900" indent="-342900">
              <a:buFontTx/>
              <a:buAutoNum type="alphaLcPeriod"/>
            </a:pPr>
            <a:endParaRPr lang="en-US" sz="3600" dirty="0">
              <a:solidFill>
                <a:prstClr val="white"/>
              </a:solidFill>
            </a:endParaRP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848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0202" y="328041"/>
            <a:ext cx="11348848" cy="1499616"/>
          </a:xfrm>
        </p:spPr>
        <p:txBody>
          <a:bodyPr>
            <a:normAutofit fontScale="90000"/>
          </a:bodyPr>
          <a:lstStyle/>
          <a:p>
            <a:r>
              <a:rPr lang="en-US" sz="8800" dirty="0" smtClean="0">
                <a:solidFill>
                  <a:schemeClr val="bg1"/>
                </a:solidFill>
              </a:rPr>
              <a:t>5. Conclusion: Transformation? </a:t>
            </a:r>
            <a:endParaRPr lang="en-US" sz="8800" dirty="0">
              <a:solidFill>
                <a:schemeClr val="bg1"/>
              </a:solidFill>
            </a:endParaRPr>
          </a:p>
        </p:txBody>
      </p:sp>
      <p:sp>
        <p:nvSpPr>
          <p:cNvPr id="4" name="TextBox 3"/>
          <p:cNvSpPr txBox="1"/>
          <p:nvPr/>
        </p:nvSpPr>
        <p:spPr>
          <a:xfrm>
            <a:off x="1914525" y="1827657"/>
            <a:ext cx="9534525" cy="4524315"/>
          </a:xfrm>
          <a:prstGeom prst="rect">
            <a:avLst/>
          </a:prstGeom>
          <a:noFill/>
        </p:spPr>
        <p:txBody>
          <a:bodyPr wrap="square" rtlCol="0">
            <a:spAutoFit/>
          </a:bodyPr>
          <a:lstStyle/>
          <a:p>
            <a:pPr marL="342900" indent="-342900">
              <a:buFontTx/>
              <a:buAutoNum type="alphaLcPeriod"/>
            </a:pPr>
            <a:r>
              <a:rPr lang="en-US" sz="3600" dirty="0">
                <a:solidFill>
                  <a:prstClr val="white"/>
                </a:solidFill>
              </a:rPr>
              <a:t> </a:t>
            </a:r>
            <a:r>
              <a:rPr lang="en-US" sz="3600" dirty="0" smtClean="0">
                <a:solidFill>
                  <a:prstClr val="white"/>
                </a:solidFill>
              </a:rPr>
              <a:t>Why does it matter that Jesus is the Messianic Seed? </a:t>
            </a:r>
          </a:p>
          <a:p>
            <a:pPr marL="342900" indent="-342900">
              <a:buFontTx/>
              <a:buAutoNum type="alphaLcPeriod"/>
            </a:pPr>
            <a:endParaRPr lang="en-US" sz="3600" dirty="0">
              <a:solidFill>
                <a:prstClr val="white"/>
              </a:solidFill>
            </a:endParaRPr>
          </a:p>
          <a:p>
            <a:pPr marL="342900" indent="-342900">
              <a:buFontTx/>
              <a:buAutoNum type="alphaLcPeriod"/>
            </a:pPr>
            <a:r>
              <a:rPr lang="en-US" sz="3600" dirty="0" smtClean="0">
                <a:solidFill>
                  <a:prstClr val="white"/>
                </a:solidFill>
              </a:rPr>
              <a:t>Why does it matter that Jesus is the Messianic King? </a:t>
            </a:r>
          </a:p>
          <a:p>
            <a:pPr marL="342900" indent="-342900">
              <a:buFontTx/>
              <a:buAutoNum type="alphaLcPeriod"/>
            </a:pPr>
            <a:endParaRPr lang="en-US" sz="3600" dirty="0">
              <a:solidFill>
                <a:prstClr val="white"/>
              </a:solidFill>
            </a:endParaRPr>
          </a:p>
          <a:p>
            <a:pPr marL="342900" indent="-342900">
              <a:buFontTx/>
              <a:buAutoNum type="alphaLcPeriod"/>
            </a:pPr>
            <a:r>
              <a:rPr lang="en-US" sz="3600" dirty="0" smtClean="0">
                <a:solidFill>
                  <a:prstClr val="white"/>
                </a:solidFill>
              </a:rPr>
              <a:t>Why does it matter that Jesus is the Messianic Servant? </a:t>
            </a:r>
          </a:p>
        </p:txBody>
      </p:sp>
      <p:cxnSp>
        <p:nvCxnSpPr>
          <p:cNvPr id="5" name="Straight Connector 4"/>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029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2616101"/>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914400" lvl="1" indent="-457200">
              <a:buAutoNum type="arabicPeriod"/>
            </a:pPr>
            <a:r>
              <a:rPr lang="en-US" sz="2800" dirty="0" smtClean="0">
                <a:solidFill>
                  <a:schemeClr val="bg1"/>
                </a:solidFill>
              </a:rPr>
              <a:t>God </a:t>
            </a:r>
            <a:r>
              <a:rPr lang="en-US" sz="2800" dirty="0">
                <a:solidFill>
                  <a:schemeClr val="bg1"/>
                </a:solidFill>
              </a:rPr>
              <a:t>promises to David a seed that will never leave the throne and will save God’s people </a:t>
            </a:r>
          </a:p>
          <a:p>
            <a:pPr marL="1314450" lvl="1" indent="-857250">
              <a:buAutoNum type="romanLcPeriod"/>
            </a:pPr>
            <a:endParaRPr lang="en-US" sz="3600" dirty="0" smtClean="0">
              <a:solidFill>
                <a:prstClr val="white"/>
              </a:solidFill>
            </a:endParaRPr>
          </a:p>
        </p:txBody>
      </p:sp>
    </p:spTree>
    <p:extLst>
      <p:ext uri="{BB962C8B-B14F-4D97-AF65-F5344CB8AC3E}">
        <p14:creationId xmlns:p14="http://schemas.microsoft.com/office/powerpoint/2010/main" val="286887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3046988"/>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914400" lvl="1" indent="-457200">
              <a:buAutoNum type="arabicPeriod"/>
            </a:pPr>
            <a:r>
              <a:rPr lang="en-US" sz="2800" dirty="0" smtClean="0">
                <a:solidFill>
                  <a:schemeClr val="bg1"/>
                </a:solidFill>
              </a:rPr>
              <a:t>God </a:t>
            </a:r>
            <a:r>
              <a:rPr lang="en-US" sz="2800" dirty="0">
                <a:solidFill>
                  <a:schemeClr val="bg1"/>
                </a:solidFill>
              </a:rPr>
              <a:t>promises to David a seed that will never leave the throne and will save God’s people </a:t>
            </a:r>
          </a:p>
          <a:p>
            <a:pPr marL="914400" lvl="1" indent="-457200">
              <a:buAutoNum type="arabicPeriod"/>
            </a:pPr>
            <a:r>
              <a:rPr lang="en-US" sz="2800" dirty="0" smtClean="0">
                <a:solidFill>
                  <a:schemeClr val="bg1"/>
                </a:solidFill>
              </a:rPr>
              <a:t>The </a:t>
            </a:r>
            <a:r>
              <a:rPr lang="en-US" sz="2800" dirty="0">
                <a:solidFill>
                  <a:schemeClr val="bg1"/>
                </a:solidFill>
              </a:rPr>
              <a:t>Lord will build a dynasty for </a:t>
            </a:r>
            <a:r>
              <a:rPr lang="en-US" sz="2800" dirty="0" smtClean="0">
                <a:solidFill>
                  <a:schemeClr val="bg1"/>
                </a:solidFill>
              </a:rPr>
              <a:t>David</a:t>
            </a:r>
          </a:p>
          <a:p>
            <a:pPr marL="1314450" lvl="1" indent="-857250">
              <a:buAutoNum type="romanLcPeriod"/>
            </a:pPr>
            <a:endParaRPr lang="en-US" sz="3600" dirty="0" smtClean="0">
              <a:solidFill>
                <a:prstClr val="white"/>
              </a:solidFill>
            </a:endParaRPr>
          </a:p>
        </p:txBody>
      </p:sp>
    </p:spTree>
    <p:extLst>
      <p:ext uri="{BB962C8B-B14F-4D97-AF65-F5344CB8AC3E}">
        <p14:creationId xmlns:p14="http://schemas.microsoft.com/office/powerpoint/2010/main" val="850407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1026" name="Picture 2" descr="http://ptl2010.files.wordpress.com/2012/12/king-david.jpg?w=640">
            <a:hlinkClick r:id="rId3"/>
          </p:cNvPr>
          <p:cNvPicPr>
            <a:picLocks noChangeAspect="1" noChangeArrowheads="1"/>
          </p:cNvPicPr>
          <p:nvPr/>
        </p:nvPicPr>
        <p:blipFill>
          <a:blip r:embed="rId4">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flipV="1">
            <a:off x="190500" y="1400175"/>
            <a:ext cx="11334750" cy="1905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100203" y="328041"/>
            <a:ext cx="9720072" cy="1499616"/>
          </a:xfrm>
        </p:spPr>
        <p:txBody>
          <a:bodyPr>
            <a:normAutofit/>
          </a:bodyPr>
          <a:lstStyle/>
          <a:p>
            <a:r>
              <a:rPr lang="en-US" sz="8800" dirty="0" smtClean="0">
                <a:solidFill>
                  <a:schemeClr val="bg1"/>
                </a:solidFill>
              </a:rPr>
              <a:t>3. The Messianic King</a:t>
            </a:r>
            <a:endParaRPr lang="en-US" sz="8800" dirty="0">
              <a:solidFill>
                <a:schemeClr val="bg1"/>
              </a:solidFill>
            </a:endParaRPr>
          </a:p>
        </p:txBody>
      </p:sp>
      <p:sp>
        <p:nvSpPr>
          <p:cNvPr id="11" name="TextBox 10"/>
          <p:cNvSpPr txBox="1"/>
          <p:nvPr/>
        </p:nvSpPr>
        <p:spPr>
          <a:xfrm>
            <a:off x="1842274" y="1827657"/>
            <a:ext cx="10122985" cy="3908762"/>
          </a:xfrm>
          <a:prstGeom prst="rect">
            <a:avLst/>
          </a:prstGeom>
          <a:noFill/>
        </p:spPr>
        <p:txBody>
          <a:bodyPr wrap="square" rtlCol="0">
            <a:spAutoFit/>
          </a:bodyPr>
          <a:lstStyle/>
          <a:p>
            <a:pPr marL="857250" indent="-857250">
              <a:buAutoNum type="romanLcPeriod"/>
            </a:pPr>
            <a:r>
              <a:rPr lang="en-US" sz="3600" dirty="0" smtClean="0">
                <a:solidFill>
                  <a:prstClr val="white"/>
                </a:solidFill>
              </a:rPr>
              <a:t>David</a:t>
            </a:r>
          </a:p>
          <a:p>
            <a:pPr marL="857250" indent="-857250">
              <a:buAutoNum type="romanLcPeriod"/>
            </a:pPr>
            <a:r>
              <a:rPr lang="en-US" sz="3600" dirty="0" smtClean="0">
                <a:solidFill>
                  <a:prstClr val="white"/>
                </a:solidFill>
              </a:rPr>
              <a:t>Key Text: 2 Samuel 7:1-17</a:t>
            </a:r>
          </a:p>
          <a:p>
            <a:pPr marL="914400" lvl="1" indent="-457200">
              <a:buAutoNum type="arabicPeriod"/>
            </a:pPr>
            <a:r>
              <a:rPr lang="en-US" sz="2800" dirty="0" smtClean="0">
                <a:solidFill>
                  <a:schemeClr val="bg1"/>
                </a:solidFill>
              </a:rPr>
              <a:t>God </a:t>
            </a:r>
            <a:r>
              <a:rPr lang="en-US" sz="2800" dirty="0">
                <a:solidFill>
                  <a:schemeClr val="bg1"/>
                </a:solidFill>
              </a:rPr>
              <a:t>promises to David a seed that will never leave the throne and will save God’s people </a:t>
            </a:r>
          </a:p>
          <a:p>
            <a:pPr marL="914400" lvl="1" indent="-457200">
              <a:buAutoNum type="arabicPeriod"/>
            </a:pPr>
            <a:r>
              <a:rPr lang="en-US" sz="2800" dirty="0" smtClean="0">
                <a:solidFill>
                  <a:schemeClr val="bg1"/>
                </a:solidFill>
              </a:rPr>
              <a:t>The </a:t>
            </a:r>
            <a:r>
              <a:rPr lang="en-US" sz="2800" dirty="0">
                <a:solidFill>
                  <a:schemeClr val="bg1"/>
                </a:solidFill>
              </a:rPr>
              <a:t>Lord will build a dynasty for </a:t>
            </a:r>
            <a:r>
              <a:rPr lang="en-US" sz="2800" dirty="0" smtClean="0">
                <a:solidFill>
                  <a:schemeClr val="bg1"/>
                </a:solidFill>
              </a:rPr>
              <a:t>David</a:t>
            </a:r>
          </a:p>
          <a:p>
            <a:pPr marL="914400" lvl="1" indent="-457200">
              <a:buAutoNum type="arabicPeriod"/>
            </a:pPr>
            <a:r>
              <a:rPr lang="en-US" sz="2800" dirty="0" smtClean="0">
                <a:solidFill>
                  <a:schemeClr val="bg1"/>
                </a:solidFill>
              </a:rPr>
              <a:t>David’s </a:t>
            </a:r>
            <a:r>
              <a:rPr lang="en-US" sz="2800" dirty="0">
                <a:solidFill>
                  <a:schemeClr val="bg1"/>
                </a:solidFill>
              </a:rPr>
              <a:t>line will rule forever have God’s lovingkindness, and unique father-son </a:t>
            </a:r>
            <a:r>
              <a:rPr lang="en-US" sz="2800" dirty="0" smtClean="0">
                <a:solidFill>
                  <a:schemeClr val="bg1"/>
                </a:solidFill>
              </a:rPr>
              <a:t>relationship</a:t>
            </a:r>
          </a:p>
          <a:p>
            <a:pPr marL="1314450" lvl="1" indent="-857250">
              <a:buAutoNum type="romanLcPeriod"/>
            </a:pPr>
            <a:endParaRPr lang="en-US" sz="3600" dirty="0" smtClean="0">
              <a:solidFill>
                <a:prstClr val="white"/>
              </a:solidFill>
            </a:endParaRPr>
          </a:p>
        </p:txBody>
      </p:sp>
    </p:spTree>
    <p:extLst>
      <p:ext uri="{BB962C8B-B14F-4D97-AF65-F5344CB8AC3E}">
        <p14:creationId xmlns:p14="http://schemas.microsoft.com/office/powerpoint/2010/main" val="18362267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266</TotalTime>
  <Words>3440</Words>
  <Application>Microsoft Office PowerPoint</Application>
  <PresentationFormat>Widescreen</PresentationFormat>
  <Paragraphs>415</Paragraphs>
  <Slides>63</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63</vt:i4>
      </vt:variant>
    </vt:vector>
  </HeadingPairs>
  <TitlesOfParts>
    <vt:vector size="70" baseType="lpstr">
      <vt:lpstr>Tw Cen MT Condensed</vt:lpstr>
      <vt:lpstr>Wingdings 3</vt:lpstr>
      <vt:lpstr>Calibri</vt:lpstr>
      <vt:lpstr>Tw Cen MT</vt:lpstr>
      <vt:lpstr>Book Antiqua</vt:lpstr>
      <vt:lpstr>Times New Roman</vt:lpstr>
      <vt:lpstr>Integral</vt:lpstr>
      <vt:lpstr>PowerPoint Presentation</vt:lpstr>
      <vt:lpstr>3. The Messianic King</vt:lpstr>
      <vt:lpstr>3. The Messianic King</vt:lpstr>
      <vt:lpstr>3. The Messianic King</vt:lpstr>
      <vt:lpstr>3. The Messianic King</vt:lpstr>
      <vt:lpstr>3. The Messianic King</vt:lpstr>
      <vt:lpstr>3. The Messianic King</vt:lpstr>
      <vt:lpstr>3. The Messianic King</vt:lpstr>
      <vt:lpstr>3. The Messianic King</vt:lpstr>
      <vt:lpstr>3. The Messianic King</vt:lpstr>
      <vt:lpstr>3. The Messianic King</vt:lpstr>
      <vt:lpstr>3. The Messianic King</vt:lpstr>
      <vt:lpstr>3. The Messianic King</vt:lpstr>
      <vt:lpstr>PowerPoint Presentation</vt:lpstr>
      <vt:lpstr>3. The Messianic Servant</vt:lpstr>
      <vt:lpstr>3. The Messianic Servant</vt:lpstr>
      <vt:lpstr>3. The Messianic Servant</vt:lpstr>
      <vt:lpstr>4: Who Do You Say that I am?:  Jesus as the Fulfillment of OT Promises</vt:lpstr>
      <vt:lpstr>4. Jesus as the Fulfillment of OT Promises</vt:lpstr>
      <vt:lpstr>4. Jesus as the Fulfillment of OT Promises</vt:lpstr>
      <vt:lpstr>4. Jesus as the Fulfillment of OT Promises</vt:lpstr>
      <vt:lpstr>PowerPoint Presentation</vt:lpstr>
      <vt:lpstr>PowerPoint Presentation</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PowerPoint Presentation</vt:lpstr>
      <vt:lpstr>4. Jesus as the Fulfillment of OT Promises</vt:lpstr>
      <vt:lpstr>PowerPoint Presentation</vt:lpstr>
      <vt:lpstr>4. Jesus as the Fulfillment of OT Promises</vt:lpstr>
      <vt:lpstr>PowerPoint Presentation</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4. Jesus as the Fulfillment of OT Promises</vt:lpstr>
      <vt:lpstr>PowerPoint Presentation</vt:lpstr>
      <vt:lpstr>4. Jesus as the Fulfillment of OT Promises</vt:lpstr>
      <vt:lpstr>PowerPoint Presentation</vt:lpstr>
      <vt:lpstr>4. Jesus as the Fulfillment of OT Promises</vt:lpstr>
      <vt:lpstr>PowerPoint Presentation</vt:lpstr>
      <vt:lpstr>4. Jesus as the Fulfillment of OT Promises</vt:lpstr>
      <vt:lpstr>PowerPoint Presentation</vt:lpstr>
      <vt:lpstr>4. Jesus as the Fulfillment of OT Promises</vt:lpstr>
      <vt:lpstr>4. Jesus as the Fulfillment of OT Promises</vt:lpstr>
      <vt:lpstr>4. Jesus as the Fulfillment of OT Promises</vt:lpstr>
      <vt:lpstr>4. Jesus as the Fulfillment of OT Promises</vt:lpstr>
      <vt:lpstr>5. Conclusion:  How Does Our Meditation Change Us Today? </vt:lpstr>
      <vt:lpstr>5. Conclusion: Transformation? </vt:lpstr>
      <vt:lpstr>5. Conclusion: Transformation? </vt:lpstr>
      <vt:lpstr>5. Conclusion: Transformation? </vt:lpstr>
      <vt:lpstr>5. Conclusion: Transformation? </vt:lpstr>
    </vt:vector>
  </TitlesOfParts>
  <Company>Western Seminary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Fullness of Christ:  Meditations on Our Multidimensional Messiah</dc:title>
  <dc:creator>Ryan Lister</dc:creator>
  <cp:lastModifiedBy>Allen Hutchison</cp:lastModifiedBy>
  <cp:revision>28</cp:revision>
  <dcterms:created xsi:type="dcterms:W3CDTF">2015-09-24T19:04:36Z</dcterms:created>
  <dcterms:modified xsi:type="dcterms:W3CDTF">2015-10-03T20:20:56Z</dcterms:modified>
</cp:coreProperties>
</file>