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49"/>
  </p:notesMasterIdLst>
  <p:sldIdLst>
    <p:sldId id="256" r:id="rId2"/>
    <p:sldId id="259" r:id="rId3"/>
    <p:sldId id="390" r:id="rId4"/>
    <p:sldId id="305" r:id="rId5"/>
    <p:sldId id="422" r:id="rId6"/>
    <p:sldId id="421" r:id="rId7"/>
    <p:sldId id="420" r:id="rId8"/>
    <p:sldId id="425" r:id="rId9"/>
    <p:sldId id="424" r:id="rId10"/>
    <p:sldId id="423" r:id="rId11"/>
    <p:sldId id="263" r:id="rId12"/>
    <p:sldId id="313" r:id="rId13"/>
    <p:sldId id="396" r:id="rId14"/>
    <p:sldId id="429" r:id="rId15"/>
    <p:sldId id="392" r:id="rId16"/>
    <p:sldId id="428" r:id="rId17"/>
    <p:sldId id="427" r:id="rId18"/>
    <p:sldId id="391" r:id="rId19"/>
    <p:sldId id="434" r:id="rId20"/>
    <p:sldId id="555" r:id="rId21"/>
    <p:sldId id="433" r:id="rId22"/>
    <p:sldId id="432" r:id="rId23"/>
    <p:sldId id="431" r:id="rId24"/>
    <p:sldId id="491" r:id="rId25"/>
    <p:sldId id="430" r:id="rId26"/>
    <p:sldId id="393" r:id="rId27"/>
    <p:sldId id="440" r:id="rId28"/>
    <p:sldId id="439" r:id="rId29"/>
    <p:sldId id="438" r:id="rId30"/>
    <p:sldId id="394" r:id="rId31"/>
    <p:sldId id="260" r:id="rId32"/>
    <p:sldId id="398" r:id="rId33"/>
    <p:sldId id="399" r:id="rId34"/>
    <p:sldId id="527" r:id="rId35"/>
    <p:sldId id="445" r:id="rId36"/>
    <p:sldId id="526" r:id="rId37"/>
    <p:sldId id="444" r:id="rId38"/>
    <p:sldId id="534" r:id="rId39"/>
    <p:sldId id="443" r:id="rId40"/>
    <p:sldId id="535" r:id="rId41"/>
    <p:sldId id="442" r:id="rId42"/>
    <p:sldId id="536" r:id="rId43"/>
    <p:sldId id="441" r:id="rId44"/>
    <p:sldId id="537" r:id="rId45"/>
    <p:sldId id="400" r:id="rId46"/>
    <p:sldId id="451" r:id="rId47"/>
    <p:sldId id="543" r:id="rId48"/>
    <p:sldId id="538" r:id="rId49"/>
    <p:sldId id="540" r:id="rId50"/>
    <p:sldId id="449" r:id="rId51"/>
    <p:sldId id="542" r:id="rId52"/>
    <p:sldId id="402" r:id="rId53"/>
    <p:sldId id="554" r:id="rId54"/>
    <p:sldId id="457" r:id="rId55"/>
    <p:sldId id="544" r:id="rId56"/>
    <p:sldId id="456" r:id="rId57"/>
    <p:sldId id="551" r:id="rId58"/>
    <p:sldId id="455" r:id="rId59"/>
    <p:sldId id="552" r:id="rId60"/>
    <p:sldId id="454" r:id="rId61"/>
    <p:sldId id="550" r:id="rId62"/>
    <p:sldId id="453" r:id="rId63"/>
    <p:sldId id="553" r:id="rId64"/>
    <p:sldId id="452" r:id="rId65"/>
    <p:sldId id="549" r:id="rId66"/>
    <p:sldId id="388" r:id="rId67"/>
    <p:sldId id="397" r:id="rId68"/>
    <p:sldId id="458" r:id="rId69"/>
    <p:sldId id="492" r:id="rId70"/>
    <p:sldId id="464" r:id="rId71"/>
    <p:sldId id="556" r:id="rId72"/>
    <p:sldId id="463" r:id="rId73"/>
    <p:sldId id="462" r:id="rId74"/>
    <p:sldId id="461" r:id="rId75"/>
    <p:sldId id="460" r:id="rId76"/>
    <p:sldId id="459" r:id="rId77"/>
    <p:sldId id="411" r:id="rId78"/>
    <p:sldId id="406" r:id="rId79"/>
    <p:sldId id="474" r:id="rId80"/>
    <p:sldId id="562" r:id="rId81"/>
    <p:sldId id="500" r:id="rId82"/>
    <p:sldId id="557" r:id="rId83"/>
    <p:sldId id="493" r:id="rId84"/>
    <p:sldId id="558" r:id="rId85"/>
    <p:sldId id="563" r:id="rId86"/>
    <p:sldId id="559" r:id="rId87"/>
    <p:sldId id="567" r:id="rId88"/>
    <p:sldId id="566" r:id="rId89"/>
    <p:sldId id="565" r:id="rId90"/>
    <p:sldId id="560" r:id="rId91"/>
    <p:sldId id="496" r:id="rId92"/>
    <p:sldId id="407" r:id="rId93"/>
    <p:sldId id="469" r:id="rId94"/>
    <p:sldId id="503" r:id="rId95"/>
    <p:sldId id="468" r:id="rId96"/>
    <p:sldId id="504" r:id="rId97"/>
    <p:sldId id="467" r:id="rId98"/>
    <p:sldId id="505" r:id="rId99"/>
    <p:sldId id="412" r:id="rId100"/>
    <p:sldId id="404" r:id="rId101"/>
    <p:sldId id="475" r:id="rId102"/>
    <p:sldId id="506" r:id="rId103"/>
    <p:sldId id="568" r:id="rId104"/>
    <p:sldId id="514" r:id="rId105"/>
    <p:sldId id="569" r:id="rId106"/>
    <p:sldId id="507" r:id="rId107"/>
    <p:sldId id="570" r:id="rId108"/>
    <p:sldId id="508" r:id="rId109"/>
    <p:sldId id="408" r:id="rId110"/>
    <p:sldId id="472" r:id="rId111"/>
    <p:sldId id="471" r:id="rId112"/>
    <p:sldId id="470" r:id="rId113"/>
    <p:sldId id="516" r:id="rId114"/>
    <p:sldId id="473" r:id="rId115"/>
    <p:sldId id="515" r:id="rId116"/>
    <p:sldId id="413" r:id="rId117"/>
    <p:sldId id="405" r:id="rId118"/>
    <p:sldId id="476" r:id="rId119"/>
    <p:sldId id="519" r:id="rId120"/>
    <p:sldId id="571" r:id="rId121"/>
    <p:sldId id="518" r:id="rId122"/>
    <p:sldId id="572" r:id="rId123"/>
    <p:sldId id="520" r:id="rId124"/>
    <p:sldId id="573" r:id="rId125"/>
    <p:sldId id="521" r:id="rId126"/>
    <p:sldId id="574" r:id="rId127"/>
    <p:sldId id="522" r:id="rId128"/>
    <p:sldId id="575" r:id="rId129"/>
    <p:sldId id="523" r:id="rId130"/>
    <p:sldId id="576" r:id="rId131"/>
    <p:sldId id="409" r:id="rId132"/>
    <p:sldId id="482" r:id="rId133"/>
    <p:sldId id="524" r:id="rId134"/>
    <p:sldId id="481" r:id="rId135"/>
    <p:sldId id="525" r:id="rId136"/>
    <p:sldId id="480" r:id="rId137"/>
    <p:sldId id="483" r:id="rId138"/>
    <p:sldId id="479" r:id="rId139"/>
    <p:sldId id="478" r:id="rId140"/>
    <p:sldId id="477" r:id="rId141"/>
    <p:sldId id="410" r:id="rId142"/>
    <p:sldId id="262" r:id="rId143"/>
    <p:sldId id="286" r:id="rId144"/>
    <p:sldId id="489" r:id="rId145"/>
    <p:sldId id="488" r:id="rId146"/>
    <p:sldId id="487" r:id="rId147"/>
    <p:sldId id="486" r:id="rId148"/>
  </p:sldIdLst>
  <p:sldSz cx="12192000" cy="6858000"/>
  <p:notesSz cx="6858000" cy="9144000"/>
  <p:embeddedFontLst>
    <p:embeddedFont>
      <p:font typeface="Book Antiqua" panose="02040602050305030304" pitchFamily="18" charset="0"/>
      <p:regular r:id="rId150"/>
      <p:bold r:id="rId151"/>
      <p:italic r:id="rId152"/>
      <p:boldItalic r:id="rId153"/>
    </p:embeddedFont>
    <p:embeddedFont>
      <p:font typeface="Tw Cen MT Condensed" panose="020B0606020104020203" pitchFamily="34" charset="0"/>
      <p:regular r:id="rId154"/>
      <p:bold r:id="rId155"/>
    </p:embeddedFont>
    <p:embeddedFont>
      <p:font typeface="Wingdings 3" panose="05040102010807070707" pitchFamily="18" charset="2"/>
      <p:regular r:id="rId156"/>
    </p:embeddedFont>
    <p:embeddedFont>
      <p:font typeface="Calibri" panose="020F0502020204030204" pitchFamily="34" charset="0"/>
      <p:regular r:id="rId157"/>
      <p:bold r:id="rId158"/>
      <p:italic r:id="rId159"/>
      <p:boldItalic r:id="rId160"/>
    </p:embeddedFont>
    <p:embeddedFont>
      <p:font typeface="Tw Cen MT" panose="020B0602020104020603" pitchFamily="34" charset="0"/>
      <p:regular r:id="rId161"/>
      <p:bold r:id="rId162"/>
      <p:italic r:id="rId163"/>
      <p:boldItalic r:id="rId16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00" autoAdjust="0"/>
    <p:restoredTop sz="95405" autoAdjust="0"/>
  </p:normalViewPr>
  <p:slideViewPr>
    <p:cSldViewPr snapToGrid="0">
      <p:cViewPr varScale="1">
        <p:scale>
          <a:sx n="83" d="100"/>
          <a:sy n="83" d="100"/>
        </p:scale>
        <p:origin x="139" y="48"/>
      </p:cViewPr>
      <p:guideLst/>
    </p:cSldViewPr>
  </p:slideViewPr>
  <p:outlineViewPr>
    <p:cViewPr>
      <p:scale>
        <a:sx n="33" d="100"/>
        <a:sy n="33" d="100"/>
      </p:scale>
      <p:origin x="0" y="-102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font" Target="fonts/font5.fntdata"/><Relationship Id="rId159" Type="http://schemas.openxmlformats.org/officeDocument/2006/relationships/font" Target="fonts/font10.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font" Target="fonts/font11.fntdata"/><Relationship Id="rId16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1.fntdata"/><Relationship Id="rId155" Type="http://schemas.openxmlformats.org/officeDocument/2006/relationships/font" Target="fonts/font6.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font" Target="fonts/font12.fntdata"/><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font" Target="fonts/font2.fntdata"/><Relationship Id="rId156" Type="http://schemas.openxmlformats.org/officeDocument/2006/relationships/font" Target="fonts/font7.fntdata"/><Relationship Id="rId16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font" Target="fonts/font14.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7BB21-7B82-4E19-9C31-07504155D8F9}" type="datetimeFigureOut">
              <a:rPr lang="en-US" smtClean="0"/>
              <a:t>10/8/2015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85602-2B0C-4ECC-B8A9-4B63E7458CC6}" type="slidenum">
              <a:rPr lang="en-US" smtClean="0"/>
              <a:t>‹#›</a:t>
            </a:fld>
            <a:endParaRPr lang="en-US"/>
          </a:p>
        </p:txBody>
      </p:sp>
    </p:spTree>
    <p:extLst>
      <p:ext uri="{BB962C8B-B14F-4D97-AF65-F5344CB8AC3E}">
        <p14:creationId xmlns:p14="http://schemas.microsoft.com/office/powerpoint/2010/main" val="218915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legacy.esvbible.org/Mark+2.25-26/"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legacy.esvbible.org/Matt+8.20/" TargetMode="External"/><Relationship Id="rId4" Type="http://schemas.openxmlformats.org/officeDocument/2006/relationships/hyperlink" Target="http://legacy.esvbible.org/resources/esv-study-bible/introduction-to-mark/#introduction-to-mark-key-theme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legacy.esvbible.org/Mark+2.25-26/" TargetMode="External"/><Relationship Id="rId2" Type="http://schemas.openxmlformats.org/officeDocument/2006/relationships/slide" Target="../slides/slide96.xml"/><Relationship Id="rId1" Type="http://schemas.openxmlformats.org/officeDocument/2006/relationships/notesMaster" Target="../notesMasters/notesMaster1.xml"/><Relationship Id="rId5" Type="http://schemas.openxmlformats.org/officeDocument/2006/relationships/hyperlink" Target="http://legacy.esvbible.org/Matt+8.20/" TargetMode="External"/><Relationship Id="rId4" Type="http://schemas.openxmlformats.org/officeDocument/2006/relationships/hyperlink" Target="http://legacy.esvbible.org/resources/esv-study-bible/introduction-to-mark/#introduction-to-mark-key-themes"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legacy.esvbible.org/Mark+2.25-26/" TargetMode="External"/><Relationship Id="rId2" Type="http://schemas.openxmlformats.org/officeDocument/2006/relationships/slide" Target="../slides/slide135.xml"/><Relationship Id="rId1" Type="http://schemas.openxmlformats.org/officeDocument/2006/relationships/notesMaster" Target="../notesMasters/notesMaster1.xml"/><Relationship Id="rId5" Type="http://schemas.openxmlformats.org/officeDocument/2006/relationships/hyperlink" Target="http://legacy.esvbible.org/Matt+8.20/" TargetMode="External"/><Relationship Id="rId4" Type="http://schemas.openxmlformats.org/officeDocument/2006/relationships/hyperlink" Target="http://legacy.esvbible.org/resources/esv-study-bible/introduction-to-mark/#introduction-to-mark-key-themes"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4</a:t>
            </a:fld>
            <a:endParaRPr lang="en-US"/>
          </a:p>
        </p:txBody>
      </p:sp>
    </p:spTree>
    <p:extLst>
      <p:ext uri="{BB962C8B-B14F-4D97-AF65-F5344CB8AC3E}">
        <p14:creationId xmlns:p14="http://schemas.microsoft.com/office/powerpoint/2010/main" val="12998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88093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2297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45350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5516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49388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661440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166648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811103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202479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71173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5</a:t>
            </a:fld>
            <a:endParaRPr lang="en-US"/>
          </a:p>
        </p:txBody>
      </p:sp>
    </p:spTree>
    <p:extLst>
      <p:ext uri="{BB962C8B-B14F-4D97-AF65-F5344CB8AC3E}">
        <p14:creationId xmlns:p14="http://schemas.microsoft.com/office/powerpoint/2010/main" val="1289211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54926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10244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48809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579116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184636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Jesus next (see note on </a:t>
            </a:r>
            <a:r>
              <a:rPr lang="en-US" dirty="0" smtClean="0">
                <a:effectLst/>
                <a:hlinkClick r:id="rId3" tooltip="Mark 2:25-26"/>
              </a:rPr>
              <a:t>vv. 25–26</a:t>
            </a:r>
            <a:r>
              <a:rPr lang="en-US" dirty="0" smtClean="0">
                <a:effectLst/>
              </a:rPr>
              <a:t>) emphasizes that man is not to be confined by the Sabbath but rather that the Sabbath is given as a gift to man (for spiritual and physical refreshment). Again Jesus emphasizes his authority as </a:t>
            </a:r>
            <a:r>
              <a:rPr lang="en-US" b="1" dirty="0" smtClean="0">
                <a:effectLst/>
              </a:rPr>
              <a:t>Son of Man</a:t>
            </a:r>
            <a:r>
              <a:rPr lang="en-US" dirty="0" smtClean="0">
                <a:effectLst/>
              </a:rPr>
              <a:t> (see </a:t>
            </a:r>
            <a:r>
              <a:rPr lang="en-US" dirty="0" smtClean="0">
                <a:effectLst/>
                <a:hlinkClick r:id="rId4"/>
              </a:rPr>
              <a:t>Introduction: Key Themes</a:t>
            </a:r>
            <a:r>
              <a:rPr lang="en-US" dirty="0" smtClean="0">
                <a:effectLst/>
              </a:rPr>
              <a:t>; and note on </a:t>
            </a:r>
            <a:r>
              <a:rPr lang="en-US" dirty="0" smtClean="0">
                <a:effectLst/>
                <a:hlinkClick r:id="rId5" tooltip="Matt 8:20"/>
              </a:rPr>
              <a:t>Matt. 8:20</a:t>
            </a:r>
            <a:r>
              <a:rPr lang="en-US" dirty="0" smtClean="0">
                <a:effectLst/>
              </a:rPr>
              <a:t>). If the Sabbath is for the benefit of mankind, and if the Son of Man is Lord over all mankind, then the Son of Man is surely </a:t>
            </a:r>
            <a:r>
              <a:rPr lang="en-US" b="1" dirty="0" smtClean="0">
                <a:effectLst/>
              </a:rPr>
              <a:t>lord even of the Sabbath</a:t>
            </a:r>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13563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622203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991027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56311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13323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6</a:t>
            </a:fld>
            <a:endParaRPr lang="en-US"/>
          </a:p>
        </p:txBody>
      </p:sp>
    </p:spTree>
    <p:extLst>
      <p:ext uri="{BB962C8B-B14F-4D97-AF65-F5344CB8AC3E}">
        <p14:creationId xmlns:p14="http://schemas.microsoft.com/office/powerpoint/2010/main" val="1900781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3580114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116226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3400763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3280751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3788498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1301914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2455531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Jesus next (see note on </a:t>
            </a:r>
            <a:r>
              <a:rPr lang="en-US" dirty="0" smtClean="0">
                <a:effectLst/>
                <a:hlinkClick r:id="rId3" tooltip="Mark 2:25-26"/>
              </a:rPr>
              <a:t>vv. 25–26</a:t>
            </a:r>
            <a:r>
              <a:rPr lang="en-US" dirty="0" smtClean="0">
                <a:effectLst/>
              </a:rPr>
              <a:t>) emphasizes that man is not to be confined by the Sabbath but rather that the Sabbath is given as a gift to man (for spiritual and physical refreshment). Again Jesus emphasizes his authority as </a:t>
            </a:r>
            <a:r>
              <a:rPr lang="en-US" b="1" dirty="0" smtClean="0">
                <a:effectLst/>
              </a:rPr>
              <a:t>Son of Man</a:t>
            </a:r>
            <a:r>
              <a:rPr lang="en-US" dirty="0" smtClean="0">
                <a:effectLst/>
              </a:rPr>
              <a:t> (see </a:t>
            </a:r>
            <a:r>
              <a:rPr lang="en-US" dirty="0" smtClean="0">
                <a:effectLst/>
                <a:hlinkClick r:id="rId4"/>
              </a:rPr>
              <a:t>Introduction: Key Themes</a:t>
            </a:r>
            <a:r>
              <a:rPr lang="en-US" dirty="0" smtClean="0">
                <a:effectLst/>
              </a:rPr>
              <a:t>; and note on </a:t>
            </a:r>
            <a:r>
              <a:rPr lang="en-US" dirty="0" smtClean="0">
                <a:effectLst/>
                <a:hlinkClick r:id="rId5" tooltip="Matt 8:20"/>
              </a:rPr>
              <a:t>Matt. 8:20</a:t>
            </a:r>
            <a:r>
              <a:rPr lang="en-US" dirty="0" smtClean="0">
                <a:effectLst/>
              </a:rPr>
              <a:t>). If the Sabbath is for the benefit of mankind, and if the Son of Man is Lord over all mankind, then the Son of Man is surely </a:t>
            </a:r>
            <a:r>
              <a:rPr lang="en-US" b="1" dirty="0" smtClean="0">
                <a:effectLst/>
              </a:rPr>
              <a:t>lord even of the Sabbath</a:t>
            </a:r>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t>96</a:t>
            </a:fld>
            <a:endParaRPr lang="en-US"/>
          </a:p>
        </p:txBody>
      </p:sp>
    </p:spTree>
    <p:extLst>
      <p:ext uri="{BB962C8B-B14F-4D97-AF65-F5344CB8AC3E}">
        <p14:creationId xmlns:p14="http://schemas.microsoft.com/office/powerpoint/2010/main" val="262913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3853726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332261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7</a:t>
            </a:fld>
            <a:endParaRPr lang="en-US"/>
          </a:p>
        </p:txBody>
      </p:sp>
    </p:spTree>
    <p:extLst>
      <p:ext uri="{BB962C8B-B14F-4D97-AF65-F5344CB8AC3E}">
        <p14:creationId xmlns:p14="http://schemas.microsoft.com/office/powerpoint/2010/main" val="610851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2100520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2367884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2719363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2525440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39622259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3366482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2577882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17940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20474811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303882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8</a:t>
            </a:fld>
            <a:endParaRPr lang="en-US"/>
          </a:p>
        </p:txBody>
      </p:sp>
    </p:spTree>
    <p:extLst>
      <p:ext uri="{BB962C8B-B14F-4D97-AF65-F5344CB8AC3E}">
        <p14:creationId xmlns:p14="http://schemas.microsoft.com/office/powerpoint/2010/main" val="3894418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3736133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3302437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18523144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124</a:t>
            </a:fld>
            <a:endParaRPr lang="en-US">
              <a:solidFill>
                <a:prstClr val="black"/>
              </a:solidFill>
            </a:endParaRPr>
          </a:p>
        </p:txBody>
      </p:sp>
    </p:spTree>
    <p:extLst>
      <p:ext uri="{BB962C8B-B14F-4D97-AF65-F5344CB8AC3E}">
        <p14:creationId xmlns:p14="http://schemas.microsoft.com/office/powerpoint/2010/main" val="9232964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126</a:t>
            </a:fld>
            <a:endParaRPr lang="en-US">
              <a:solidFill>
                <a:prstClr val="black"/>
              </a:solidFill>
            </a:endParaRPr>
          </a:p>
        </p:txBody>
      </p:sp>
    </p:spTree>
    <p:extLst>
      <p:ext uri="{BB962C8B-B14F-4D97-AF65-F5344CB8AC3E}">
        <p14:creationId xmlns:p14="http://schemas.microsoft.com/office/powerpoint/2010/main" val="4868854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128</a:t>
            </a:fld>
            <a:endParaRPr lang="en-US">
              <a:solidFill>
                <a:prstClr val="black"/>
              </a:solidFill>
            </a:endParaRPr>
          </a:p>
        </p:txBody>
      </p:sp>
    </p:spTree>
    <p:extLst>
      <p:ext uri="{BB962C8B-B14F-4D97-AF65-F5344CB8AC3E}">
        <p14:creationId xmlns:p14="http://schemas.microsoft.com/office/powerpoint/2010/main" val="25680119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130</a:t>
            </a:fld>
            <a:endParaRPr lang="en-US">
              <a:solidFill>
                <a:prstClr val="black"/>
              </a:solidFill>
            </a:endParaRPr>
          </a:p>
        </p:txBody>
      </p:sp>
    </p:spTree>
    <p:extLst>
      <p:ext uri="{BB962C8B-B14F-4D97-AF65-F5344CB8AC3E}">
        <p14:creationId xmlns:p14="http://schemas.microsoft.com/office/powerpoint/2010/main" val="33504700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131</a:t>
            </a:fld>
            <a:endParaRPr lang="en-US">
              <a:solidFill>
                <a:prstClr val="black"/>
              </a:solidFill>
            </a:endParaRPr>
          </a:p>
        </p:txBody>
      </p:sp>
    </p:spTree>
    <p:extLst>
      <p:ext uri="{BB962C8B-B14F-4D97-AF65-F5344CB8AC3E}">
        <p14:creationId xmlns:p14="http://schemas.microsoft.com/office/powerpoint/2010/main" val="9890441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132</a:t>
            </a:fld>
            <a:endParaRPr lang="en-US">
              <a:solidFill>
                <a:prstClr val="black"/>
              </a:solidFill>
            </a:endParaRPr>
          </a:p>
        </p:txBody>
      </p:sp>
    </p:spTree>
    <p:extLst>
      <p:ext uri="{BB962C8B-B14F-4D97-AF65-F5344CB8AC3E}">
        <p14:creationId xmlns:p14="http://schemas.microsoft.com/office/powerpoint/2010/main" val="37318653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134</a:t>
            </a:fld>
            <a:endParaRPr lang="en-US">
              <a:solidFill>
                <a:prstClr val="black"/>
              </a:solidFill>
            </a:endParaRPr>
          </a:p>
        </p:txBody>
      </p:sp>
    </p:spTree>
    <p:extLst>
      <p:ext uri="{BB962C8B-B14F-4D97-AF65-F5344CB8AC3E}">
        <p14:creationId xmlns:p14="http://schemas.microsoft.com/office/powerpoint/2010/main" val="348289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9</a:t>
            </a:fld>
            <a:endParaRPr lang="en-US"/>
          </a:p>
        </p:txBody>
      </p:sp>
    </p:spTree>
    <p:extLst>
      <p:ext uri="{BB962C8B-B14F-4D97-AF65-F5344CB8AC3E}">
        <p14:creationId xmlns:p14="http://schemas.microsoft.com/office/powerpoint/2010/main" val="35206132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Jesus next (see note on </a:t>
            </a:r>
            <a:r>
              <a:rPr lang="en-US" dirty="0" smtClean="0">
                <a:effectLst/>
                <a:hlinkClick r:id="rId3" tooltip="Mark 2:25-26"/>
              </a:rPr>
              <a:t>vv. 25–26</a:t>
            </a:r>
            <a:r>
              <a:rPr lang="en-US" dirty="0" smtClean="0">
                <a:effectLst/>
              </a:rPr>
              <a:t>) emphasizes that man is not to be confined by the Sabbath but rather that the Sabbath is given as a gift to man (for spiritual and physical refreshment). Again Jesus emphasizes his authority as </a:t>
            </a:r>
            <a:r>
              <a:rPr lang="en-US" b="1" dirty="0" smtClean="0">
                <a:effectLst/>
              </a:rPr>
              <a:t>Son of Man</a:t>
            </a:r>
            <a:r>
              <a:rPr lang="en-US" dirty="0" smtClean="0">
                <a:effectLst/>
              </a:rPr>
              <a:t> (see </a:t>
            </a:r>
            <a:r>
              <a:rPr lang="en-US" dirty="0" smtClean="0">
                <a:effectLst/>
                <a:hlinkClick r:id="rId4"/>
              </a:rPr>
              <a:t>Introduction: Key Themes</a:t>
            </a:r>
            <a:r>
              <a:rPr lang="en-US" dirty="0" smtClean="0">
                <a:effectLst/>
              </a:rPr>
              <a:t>; and note on </a:t>
            </a:r>
            <a:r>
              <a:rPr lang="en-US" dirty="0" smtClean="0">
                <a:effectLst/>
                <a:hlinkClick r:id="rId5" tooltip="Matt 8:20"/>
              </a:rPr>
              <a:t>Matt. 8:20</a:t>
            </a:r>
            <a:r>
              <a:rPr lang="en-US" dirty="0" smtClean="0">
                <a:effectLst/>
              </a:rPr>
              <a:t>). If the Sabbath is for the benefit of mankind, and if the Son of Man is Lord over all mankind, then the Son of Man is surely </a:t>
            </a:r>
            <a:r>
              <a:rPr lang="en-US" b="1" dirty="0" smtClean="0">
                <a:effectLst/>
              </a:rPr>
              <a:t>lord even of the Sabbath</a:t>
            </a:r>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135</a:t>
            </a:fld>
            <a:endParaRPr lang="en-US">
              <a:solidFill>
                <a:prstClr val="black"/>
              </a:solidFill>
            </a:endParaRPr>
          </a:p>
        </p:txBody>
      </p:sp>
    </p:spTree>
    <p:extLst>
      <p:ext uri="{BB962C8B-B14F-4D97-AF65-F5344CB8AC3E}">
        <p14:creationId xmlns:p14="http://schemas.microsoft.com/office/powerpoint/2010/main" val="4524433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136</a:t>
            </a:fld>
            <a:endParaRPr lang="en-US">
              <a:solidFill>
                <a:prstClr val="black"/>
              </a:solidFill>
            </a:endParaRPr>
          </a:p>
        </p:txBody>
      </p:sp>
    </p:spTree>
    <p:extLst>
      <p:ext uri="{BB962C8B-B14F-4D97-AF65-F5344CB8AC3E}">
        <p14:creationId xmlns:p14="http://schemas.microsoft.com/office/powerpoint/2010/main" val="10813226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138</a:t>
            </a:fld>
            <a:endParaRPr lang="en-US">
              <a:solidFill>
                <a:prstClr val="black"/>
              </a:solidFill>
            </a:endParaRPr>
          </a:p>
        </p:txBody>
      </p:sp>
    </p:spTree>
    <p:extLst>
      <p:ext uri="{BB962C8B-B14F-4D97-AF65-F5344CB8AC3E}">
        <p14:creationId xmlns:p14="http://schemas.microsoft.com/office/powerpoint/2010/main" val="9567068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139</a:t>
            </a:fld>
            <a:endParaRPr lang="en-US">
              <a:solidFill>
                <a:prstClr val="black"/>
              </a:solidFill>
            </a:endParaRPr>
          </a:p>
        </p:txBody>
      </p:sp>
    </p:spTree>
    <p:extLst>
      <p:ext uri="{BB962C8B-B14F-4D97-AF65-F5344CB8AC3E}">
        <p14:creationId xmlns:p14="http://schemas.microsoft.com/office/powerpoint/2010/main" val="6708395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140</a:t>
            </a:fld>
            <a:endParaRPr lang="en-US">
              <a:solidFill>
                <a:prstClr val="black"/>
              </a:solidFill>
            </a:endParaRPr>
          </a:p>
        </p:txBody>
      </p:sp>
    </p:spTree>
    <p:extLst>
      <p:ext uri="{BB962C8B-B14F-4D97-AF65-F5344CB8AC3E}">
        <p14:creationId xmlns:p14="http://schemas.microsoft.com/office/powerpoint/2010/main" val="33139494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141</a:t>
            </a:fld>
            <a:endParaRPr lang="en-US">
              <a:solidFill>
                <a:prstClr val="black"/>
              </a:solidFill>
            </a:endParaRPr>
          </a:p>
        </p:txBody>
      </p:sp>
    </p:spTree>
    <p:extLst>
      <p:ext uri="{BB962C8B-B14F-4D97-AF65-F5344CB8AC3E}">
        <p14:creationId xmlns:p14="http://schemas.microsoft.com/office/powerpoint/2010/main" val="19492515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143</a:t>
            </a:fld>
            <a:endParaRPr lang="en-US">
              <a:solidFill>
                <a:prstClr val="black"/>
              </a:solidFill>
            </a:endParaRPr>
          </a:p>
        </p:txBody>
      </p:sp>
    </p:spTree>
    <p:extLst>
      <p:ext uri="{BB962C8B-B14F-4D97-AF65-F5344CB8AC3E}">
        <p14:creationId xmlns:p14="http://schemas.microsoft.com/office/powerpoint/2010/main" val="6581322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144</a:t>
            </a:fld>
            <a:endParaRPr lang="en-US">
              <a:solidFill>
                <a:prstClr val="black"/>
              </a:solidFill>
            </a:endParaRPr>
          </a:p>
        </p:txBody>
      </p:sp>
    </p:spTree>
    <p:extLst>
      <p:ext uri="{BB962C8B-B14F-4D97-AF65-F5344CB8AC3E}">
        <p14:creationId xmlns:p14="http://schemas.microsoft.com/office/powerpoint/2010/main" val="28406588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145</a:t>
            </a:fld>
            <a:endParaRPr lang="en-US">
              <a:solidFill>
                <a:prstClr val="black"/>
              </a:solidFill>
            </a:endParaRPr>
          </a:p>
        </p:txBody>
      </p:sp>
    </p:spTree>
    <p:extLst>
      <p:ext uri="{BB962C8B-B14F-4D97-AF65-F5344CB8AC3E}">
        <p14:creationId xmlns:p14="http://schemas.microsoft.com/office/powerpoint/2010/main" val="33471585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146</a:t>
            </a:fld>
            <a:endParaRPr lang="en-US">
              <a:solidFill>
                <a:prstClr val="black"/>
              </a:solidFill>
            </a:endParaRPr>
          </a:p>
        </p:txBody>
      </p:sp>
    </p:spTree>
    <p:extLst>
      <p:ext uri="{BB962C8B-B14F-4D97-AF65-F5344CB8AC3E}">
        <p14:creationId xmlns:p14="http://schemas.microsoft.com/office/powerpoint/2010/main" val="123899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10</a:t>
            </a:fld>
            <a:endParaRPr lang="en-US"/>
          </a:p>
        </p:txBody>
      </p:sp>
    </p:spTree>
    <p:extLst>
      <p:ext uri="{BB962C8B-B14F-4D97-AF65-F5344CB8AC3E}">
        <p14:creationId xmlns:p14="http://schemas.microsoft.com/office/powerpoint/2010/main" val="28380598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147</a:t>
            </a:fld>
            <a:endParaRPr lang="en-US">
              <a:solidFill>
                <a:prstClr val="black"/>
              </a:solidFill>
            </a:endParaRPr>
          </a:p>
        </p:txBody>
      </p:sp>
    </p:spTree>
    <p:extLst>
      <p:ext uri="{BB962C8B-B14F-4D97-AF65-F5344CB8AC3E}">
        <p14:creationId xmlns:p14="http://schemas.microsoft.com/office/powerpoint/2010/main" val="2310611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5232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6417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10/8/2015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1504950" y="4686300"/>
            <a:ext cx="10563225" cy="2019300"/>
          </a:xfrm>
        </p:spPr>
        <p:txBody>
          <a:bodyPr>
            <a:normAutofit/>
          </a:bodyPr>
          <a:lstStyle/>
          <a:p>
            <a:r>
              <a:rPr lang="en-US" sz="8800" u="sng" dirty="0" smtClean="0">
                <a:solidFill>
                  <a:schemeClr val="bg1"/>
                </a:solidFill>
              </a:rPr>
              <a:t>The Fullness of Christ</a:t>
            </a:r>
            <a:r>
              <a:rPr lang="en-US" sz="8800" dirty="0" smtClean="0">
                <a:solidFill>
                  <a:schemeClr val="bg1"/>
                </a:solidFill>
              </a:rPr>
              <a:t>: </a:t>
            </a:r>
            <a:r>
              <a:rPr lang="en-US" dirty="0" smtClean="0">
                <a:solidFill>
                  <a:schemeClr val="bg1"/>
                </a:solidFill>
              </a:rPr>
              <a:t/>
            </a:r>
            <a:br>
              <a:rPr lang="en-US" dirty="0" smtClean="0">
                <a:solidFill>
                  <a:schemeClr val="bg1"/>
                </a:solidFill>
              </a:rPr>
            </a:br>
            <a:r>
              <a:rPr lang="en-US" sz="4800" dirty="0" smtClean="0">
                <a:solidFill>
                  <a:schemeClr val="bg1"/>
                </a:solidFill>
              </a:rPr>
              <a:t>Meditations on Our Multidimensional Messiah</a:t>
            </a:r>
            <a:endParaRPr lang="en-US" sz="6000" dirty="0">
              <a:solidFill>
                <a:schemeClr val="bg1"/>
              </a:solidFill>
            </a:endParaRPr>
          </a:p>
        </p:txBody>
      </p:sp>
      <p:pic>
        <p:nvPicPr>
          <p:cNvPr id="12"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066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1. Introduction: </a:t>
            </a:r>
            <a:endParaRPr lang="en-US" sz="8800" dirty="0">
              <a:solidFill>
                <a:schemeClr val="bg1"/>
              </a:solidFill>
            </a:endParaRPr>
          </a:p>
        </p:txBody>
      </p:sp>
      <p:sp>
        <p:nvSpPr>
          <p:cNvPr id="4" name="TextBox 3"/>
          <p:cNvSpPr txBox="1"/>
          <p:nvPr/>
        </p:nvSpPr>
        <p:spPr>
          <a:xfrm>
            <a:off x="931359" y="1534919"/>
            <a:ext cx="10593891" cy="5016758"/>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endParaRPr lang="en-US" sz="2800" dirty="0" smtClean="0">
              <a:solidFill>
                <a:schemeClr val="bg1"/>
              </a:solidFill>
            </a:endParaRPr>
          </a:p>
          <a:p>
            <a:pPr marL="800100" lvl="1" indent="-342900">
              <a:buAutoNum type="alphaLcPeriod"/>
            </a:pPr>
            <a:r>
              <a:rPr lang="en-US" sz="2400" dirty="0">
                <a:solidFill>
                  <a:schemeClr val="bg1"/>
                </a:solidFill>
              </a:rPr>
              <a:t>Generally most think this title concerns Jesus’ humanity due to the use of the term “man”</a:t>
            </a:r>
          </a:p>
          <a:p>
            <a:pPr marL="800100" lvl="1" indent="-342900">
              <a:buAutoNum type="alphaLcPeriod"/>
            </a:pPr>
            <a:r>
              <a:rPr lang="en-US" sz="2400" dirty="0">
                <a:solidFill>
                  <a:schemeClr val="bg1"/>
                </a:solidFill>
              </a:rPr>
              <a:t>But, when we evaluate this designation from a full biblical perspective we see that it includes more than just humanity—it is a messianic description</a:t>
            </a:r>
            <a:endParaRPr lang="en-US" sz="2800" dirty="0">
              <a:solidFill>
                <a:schemeClr val="bg1"/>
              </a:solidFill>
            </a:endParaRPr>
          </a:p>
          <a:p>
            <a:pPr marL="800100" lvl="1" indent="-342900">
              <a:buAutoNum type="alphaLcPeriod"/>
            </a:pPr>
            <a:r>
              <a:rPr lang="en-US" sz="2400" dirty="0">
                <a:solidFill>
                  <a:schemeClr val="bg1"/>
                </a:solidFill>
              </a:rPr>
              <a:t>The title, “Son of Man,” describes a human with full divine authority who has received an eternal kingdom from God to rule and reign (Messiah: anointed future ruler over the people of God</a:t>
            </a:r>
            <a:r>
              <a:rPr lang="en-US" sz="2400" dirty="0" smtClean="0">
                <a:solidFill>
                  <a:schemeClr val="bg1"/>
                </a:solidFill>
              </a:rPr>
              <a:t>)</a:t>
            </a:r>
          </a:p>
          <a:p>
            <a:pPr marL="342900" indent="-342900">
              <a:buAutoNum type="arabicPeriod"/>
            </a:pPr>
            <a:r>
              <a:rPr lang="en-US" sz="2800" dirty="0" smtClean="0">
                <a:solidFill>
                  <a:schemeClr val="bg1"/>
                </a:solidFill>
              </a:rPr>
              <a:t>Why </a:t>
            </a:r>
            <a:r>
              <a:rPr lang="en-US" sz="2800" dirty="0">
                <a:solidFill>
                  <a:schemeClr val="bg1"/>
                </a:solidFill>
              </a:rPr>
              <a:t>is this title important? </a:t>
            </a:r>
            <a:endParaRPr lang="en-US" sz="2800" dirty="0">
              <a:solidFill>
                <a:schemeClr val="bg1"/>
              </a:solidFill>
            </a:endParaRPr>
          </a:p>
          <a:p>
            <a:pPr marL="800100" lvl="1" indent="-342900">
              <a:buAutoNum type="alphaLcPeriod"/>
            </a:pPr>
            <a:r>
              <a:rPr lang="en-US" sz="2400" dirty="0" smtClean="0">
                <a:solidFill>
                  <a:schemeClr val="bg1"/>
                </a:solidFill>
              </a:rPr>
              <a:t>The </a:t>
            </a:r>
            <a:r>
              <a:rPr lang="en-US" sz="2400" dirty="0">
                <a:solidFill>
                  <a:schemeClr val="bg1"/>
                </a:solidFill>
              </a:rPr>
              <a:t>term “Son of Man” is used most frequently in reference to Jesus (other than “Jesus”) in the </a:t>
            </a:r>
            <a:r>
              <a:rPr lang="en-US" sz="2400" dirty="0" smtClean="0">
                <a:solidFill>
                  <a:schemeClr val="bg1"/>
                </a:solidFill>
              </a:rPr>
              <a:t>Gospels</a:t>
            </a:r>
          </a:p>
          <a:p>
            <a:pPr marL="800100" lvl="1" indent="-342900">
              <a:buAutoNum type="alphaLcPeriod"/>
            </a:pPr>
            <a:r>
              <a:rPr lang="en-US" sz="2400" dirty="0" smtClean="0">
                <a:solidFill>
                  <a:schemeClr val="bg1"/>
                </a:solidFill>
              </a:rPr>
              <a:t>The </a:t>
            </a:r>
            <a:r>
              <a:rPr lang="en-US" sz="2400" dirty="0">
                <a:solidFill>
                  <a:schemeClr val="bg1"/>
                </a:solidFill>
              </a:rPr>
              <a:t>title is used 82 times in the Matthew, Mark, Luke, and </a:t>
            </a:r>
            <a:r>
              <a:rPr lang="en-US" sz="2400" dirty="0" smtClean="0">
                <a:solidFill>
                  <a:schemeClr val="bg1"/>
                </a:solidFill>
              </a:rPr>
              <a:t>John</a:t>
            </a:r>
            <a:endParaRPr lang="en-US" sz="2800" dirty="0">
              <a:solidFill>
                <a:schemeClr val="bg1"/>
              </a:solidFill>
            </a:endParaRPr>
          </a:p>
          <a:p>
            <a:pPr marL="800100" lvl="1" indent="-342900">
              <a:buAutoNum type="alphaLcPeriod"/>
            </a:pPr>
            <a:r>
              <a:rPr lang="en-US" sz="2400" dirty="0" smtClean="0">
                <a:solidFill>
                  <a:schemeClr val="bg1"/>
                </a:solidFill>
              </a:rPr>
              <a:t>Finally</a:t>
            </a:r>
            <a:r>
              <a:rPr lang="en-US" sz="2400" dirty="0">
                <a:solidFill>
                  <a:schemeClr val="bg1"/>
                </a:solidFill>
              </a:rPr>
              <a:t>, it is Jesus’ </a:t>
            </a:r>
            <a:r>
              <a:rPr lang="en-US" sz="2400" dirty="0" smtClean="0">
                <a:solidFill>
                  <a:schemeClr val="bg1"/>
                </a:solidFill>
              </a:rPr>
              <a:t>favorite </a:t>
            </a:r>
            <a:r>
              <a:rPr lang="en-US" sz="2400" dirty="0">
                <a:solidFill>
                  <a:schemeClr val="bg1"/>
                </a:solidFill>
              </a:rPr>
              <a:t>self-designation</a:t>
            </a:r>
            <a:endParaRPr lang="en-US" sz="28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9888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3: Messianic Servant: Suffering</a:t>
            </a:r>
            <a:endParaRPr lang="en-US" sz="7200" dirty="0">
              <a:solidFill>
                <a:schemeClr val="bg1"/>
              </a:solidFill>
            </a:endParaRPr>
          </a:p>
        </p:txBody>
      </p:sp>
      <p:sp>
        <p:nvSpPr>
          <p:cNvPr id="4" name="TextBox 3"/>
          <p:cNvSpPr txBox="1"/>
          <p:nvPr/>
        </p:nvSpPr>
        <p:spPr>
          <a:xfrm>
            <a:off x="663730" y="1512617"/>
            <a:ext cx="10955841" cy="1015663"/>
          </a:xfrm>
          <a:prstGeom prst="rect">
            <a:avLst/>
          </a:prstGeom>
          <a:noFill/>
        </p:spPr>
        <p:txBody>
          <a:bodyPr wrap="square" rtlCol="0">
            <a:spAutoFit/>
          </a:bodyPr>
          <a:lstStyle/>
          <a:p>
            <a:pPr marL="514350" indent="-514350">
              <a:buAutoNum type="alphaLcPeriod"/>
            </a:pPr>
            <a:r>
              <a:rPr lang="en-US" sz="3200" dirty="0" smtClean="0">
                <a:solidFill>
                  <a:prstClr val="white"/>
                </a:solidFill>
              </a:rPr>
              <a:t>Biblical </a:t>
            </a:r>
            <a:r>
              <a:rPr lang="en-US" sz="3200" dirty="0">
                <a:solidFill>
                  <a:prstClr val="white"/>
                </a:solidFill>
              </a:rPr>
              <a:t>Evidence: </a:t>
            </a:r>
            <a:endParaRPr lang="en-US" sz="3200" dirty="0" smtClean="0">
              <a:solidFill>
                <a:prstClr val="white"/>
              </a:solidFill>
            </a:endParaRPr>
          </a:p>
          <a:p>
            <a:pPr marL="1771650" lvl="2" indent="-857250">
              <a:buFontTx/>
              <a:buAutoNum type="roman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29073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3: Messianic Servant: Suffering</a:t>
            </a:r>
            <a:endParaRPr lang="en-US" sz="7200" dirty="0">
              <a:solidFill>
                <a:schemeClr val="bg1"/>
              </a:solidFill>
            </a:endParaRPr>
          </a:p>
        </p:txBody>
      </p:sp>
      <p:sp>
        <p:nvSpPr>
          <p:cNvPr id="4" name="TextBox 3"/>
          <p:cNvSpPr txBox="1"/>
          <p:nvPr/>
        </p:nvSpPr>
        <p:spPr>
          <a:xfrm>
            <a:off x="663730" y="1512617"/>
            <a:ext cx="10955841" cy="1015663"/>
          </a:xfrm>
          <a:prstGeom prst="rect">
            <a:avLst/>
          </a:prstGeom>
          <a:noFill/>
        </p:spPr>
        <p:txBody>
          <a:bodyPr wrap="square" rtlCol="0">
            <a:spAutoFit/>
          </a:bodyPr>
          <a:lstStyle/>
          <a:p>
            <a:pPr marL="514350" indent="-514350">
              <a:buAutoNum type="alphaLcPeriod"/>
            </a:pPr>
            <a:r>
              <a:rPr lang="en-US" sz="3200" dirty="0" smtClean="0">
                <a:solidFill>
                  <a:prstClr val="white"/>
                </a:solidFill>
              </a:rPr>
              <a:t>Biblical </a:t>
            </a:r>
            <a:r>
              <a:rPr lang="en-US" sz="3200" dirty="0">
                <a:solidFill>
                  <a:prstClr val="white"/>
                </a:solidFill>
              </a:rPr>
              <a:t>Evidence: </a:t>
            </a:r>
            <a:endParaRPr lang="en-US" sz="3200" dirty="0" smtClean="0">
              <a:solidFill>
                <a:prstClr val="white"/>
              </a:solidFill>
            </a:endParaRPr>
          </a:p>
          <a:p>
            <a:pPr marL="971550" lvl="1" indent="-514350">
              <a:buAutoNum type="arabicPeriod"/>
            </a:pPr>
            <a:r>
              <a:rPr lang="en-US" sz="2800" dirty="0" smtClean="0">
                <a:solidFill>
                  <a:prstClr val="white"/>
                </a:solidFill>
              </a:rPr>
              <a:t>The </a:t>
            </a:r>
            <a:r>
              <a:rPr lang="en-US" sz="2800" dirty="0">
                <a:solidFill>
                  <a:prstClr val="white"/>
                </a:solidFill>
              </a:rPr>
              <a:t>Son of Man will suffer (Mark </a:t>
            </a:r>
            <a:r>
              <a:rPr lang="en-US" sz="2800" dirty="0" smtClean="0">
                <a:solidFill>
                  <a:prstClr val="white"/>
                </a:solidFill>
              </a:rPr>
              <a:t>8:31)</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5574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041890" y="563103"/>
            <a:ext cx="7720359" cy="6186309"/>
          </a:xfrm>
          <a:prstGeom prst="rect">
            <a:avLst/>
          </a:prstGeom>
        </p:spPr>
        <p:txBody>
          <a:bodyPr wrap="square">
            <a:spAutoFit/>
          </a:bodyPr>
          <a:lstStyle/>
          <a:p>
            <a:pPr algn="ctr"/>
            <a:r>
              <a:rPr lang="en-US" sz="4400" dirty="0">
                <a:solidFill>
                  <a:prstClr val="white"/>
                </a:solidFill>
                <a:latin typeface="Book Antiqua" panose="02040602050305030304" pitchFamily="18" charset="0"/>
              </a:rPr>
              <a:t>	And he began to teach them that the Son of Man must suffer many things and be rejected by the elders and the chief priests and the scribes and be killed, and after three days rise again</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Mark 8:31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145160604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3: Messianic Servant: Suffering</a:t>
            </a:r>
            <a:endParaRPr lang="en-US" sz="7200" dirty="0">
              <a:solidFill>
                <a:schemeClr val="bg1"/>
              </a:solidFill>
            </a:endParaRPr>
          </a:p>
        </p:txBody>
      </p:sp>
      <p:sp>
        <p:nvSpPr>
          <p:cNvPr id="4" name="TextBox 3"/>
          <p:cNvSpPr txBox="1"/>
          <p:nvPr/>
        </p:nvSpPr>
        <p:spPr>
          <a:xfrm>
            <a:off x="663730" y="1512617"/>
            <a:ext cx="10955841" cy="1877437"/>
          </a:xfrm>
          <a:prstGeom prst="rect">
            <a:avLst/>
          </a:prstGeom>
          <a:noFill/>
        </p:spPr>
        <p:txBody>
          <a:bodyPr wrap="square" rtlCol="0">
            <a:spAutoFit/>
          </a:bodyPr>
          <a:lstStyle/>
          <a:p>
            <a:pPr marL="514350" indent="-514350">
              <a:buFontTx/>
              <a:buAutoNum type="alphaLcPeriod"/>
            </a:pPr>
            <a:r>
              <a:rPr lang="en-US" sz="3200" dirty="0" smtClean="0">
                <a:solidFill>
                  <a:prstClr val="white"/>
                </a:solidFill>
              </a:rPr>
              <a:t>Biblical </a:t>
            </a:r>
            <a:r>
              <a:rPr lang="en-US" sz="3200" dirty="0">
                <a:solidFill>
                  <a:prstClr val="white"/>
                </a:solidFill>
              </a:rPr>
              <a:t>Evidence: </a:t>
            </a:r>
            <a:endParaRPr lang="en-US" sz="3200" dirty="0" smtClean="0">
              <a:solidFill>
                <a:prstClr val="white"/>
              </a:solidFill>
            </a:endParaRPr>
          </a:p>
          <a:p>
            <a:pPr marL="971550" lvl="1" indent="-514350">
              <a:buFontTx/>
              <a:buAutoNum type="arabicPeriod"/>
            </a:pPr>
            <a:r>
              <a:rPr lang="en-US" sz="2800" dirty="0" smtClean="0">
                <a:solidFill>
                  <a:prstClr val="white"/>
                </a:solidFill>
              </a:rPr>
              <a:t>The </a:t>
            </a:r>
            <a:r>
              <a:rPr lang="en-US" sz="2800" dirty="0">
                <a:solidFill>
                  <a:prstClr val="white"/>
                </a:solidFill>
              </a:rPr>
              <a:t>Son of Man will suffer (Mark </a:t>
            </a:r>
            <a:r>
              <a:rPr lang="en-US" sz="2800" dirty="0" smtClean="0">
                <a:solidFill>
                  <a:prstClr val="white"/>
                </a:solidFill>
              </a:rPr>
              <a:t>8:31)</a:t>
            </a:r>
          </a:p>
          <a:p>
            <a:pPr marL="971550" lvl="1" indent="-514350">
              <a:buFontTx/>
              <a:buAutoNum type="arabicPeriod"/>
            </a:pPr>
            <a:r>
              <a:rPr lang="en-US" sz="2800" dirty="0" smtClean="0">
                <a:solidFill>
                  <a:prstClr val="white"/>
                </a:solidFill>
              </a:rPr>
              <a:t>The </a:t>
            </a:r>
            <a:r>
              <a:rPr lang="en-US" sz="2800" dirty="0">
                <a:solidFill>
                  <a:prstClr val="white"/>
                </a:solidFill>
              </a:rPr>
              <a:t>Son of Man will be delivered and condemned (Mark 10:33; </a:t>
            </a:r>
            <a:r>
              <a:rPr lang="en-US" sz="2800" dirty="0" smtClean="0">
                <a:solidFill>
                  <a:prstClr val="white"/>
                </a:solidFill>
              </a:rPr>
              <a:t>14:41</a:t>
            </a:r>
            <a:r>
              <a:rPr lang="en-US" sz="2800" dirty="0" smtClean="0">
                <a:solidFill>
                  <a:prstClr val="white"/>
                </a:solidFill>
              </a:rPr>
              <a:t>)</a:t>
            </a: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2118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041890" y="563103"/>
            <a:ext cx="7720359" cy="5509200"/>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And </a:t>
            </a:r>
            <a:r>
              <a:rPr lang="en-US" sz="4400" dirty="0">
                <a:solidFill>
                  <a:prstClr val="white"/>
                </a:solidFill>
                <a:latin typeface="Book Antiqua" panose="02040602050305030304" pitchFamily="18" charset="0"/>
              </a:rPr>
              <a:t>he came the third time and said to them, “Are you still sleeping and taking your rest? It is enough; the hour has come. The Son of Man is betrayed into the hands of sinners</a:t>
            </a:r>
            <a:r>
              <a:rPr lang="en-US" sz="4400" dirty="0" smtClean="0">
                <a:solidFill>
                  <a:prstClr val="white"/>
                </a:solidFill>
                <a:latin typeface="Book Antiqua" panose="02040602050305030304" pitchFamily="18" charset="0"/>
              </a:rPr>
              <a:t>.</a:t>
            </a: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Mark 14:41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17700456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3: Messianic Servant: Suffering</a:t>
            </a:r>
            <a:endParaRPr lang="en-US" sz="7200" dirty="0">
              <a:solidFill>
                <a:schemeClr val="bg1"/>
              </a:solidFill>
            </a:endParaRPr>
          </a:p>
        </p:txBody>
      </p:sp>
      <p:sp>
        <p:nvSpPr>
          <p:cNvPr id="4" name="TextBox 3"/>
          <p:cNvSpPr txBox="1"/>
          <p:nvPr/>
        </p:nvSpPr>
        <p:spPr>
          <a:xfrm>
            <a:off x="663730" y="1512617"/>
            <a:ext cx="10955841" cy="2308324"/>
          </a:xfrm>
          <a:prstGeom prst="rect">
            <a:avLst/>
          </a:prstGeom>
          <a:noFill/>
        </p:spPr>
        <p:txBody>
          <a:bodyPr wrap="square" rtlCol="0">
            <a:spAutoFit/>
          </a:bodyPr>
          <a:lstStyle/>
          <a:p>
            <a:pPr marL="514350" indent="-514350">
              <a:buFontTx/>
              <a:buAutoNum type="alphaLcPeriod"/>
            </a:pPr>
            <a:r>
              <a:rPr lang="en-US" sz="3200" dirty="0" smtClean="0">
                <a:solidFill>
                  <a:prstClr val="white"/>
                </a:solidFill>
              </a:rPr>
              <a:t>Biblical </a:t>
            </a:r>
            <a:r>
              <a:rPr lang="en-US" sz="3200" dirty="0">
                <a:solidFill>
                  <a:prstClr val="white"/>
                </a:solidFill>
              </a:rPr>
              <a:t>Evidence: </a:t>
            </a:r>
            <a:endParaRPr lang="en-US" sz="3200" dirty="0" smtClean="0">
              <a:solidFill>
                <a:prstClr val="white"/>
              </a:solidFill>
            </a:endParaRPr>
          </a:p>
          <a:p>
            <a:pPr marL="971550" lvl="1" indent="-514350">
              <a:buFontTx/>
              <a:buAutoNum type="arabicPeriod"/>
            </a:pPr>
            <a:r>
              <a:rPr lang="en-US" sz="2800" dirty="0" smtClean="0">
                <a:solidFill>
                  <a:prstClr val="white"/>
                </a:solidFill>
              </a:rPr>
              <a:t>The </a:t>
            </a:r>
            <a:r>
              <a:rPr lang="en-US" sz="2800" dirty="0">
                <a:solidFill>
                  <a:prstClr val="white"/>
                </a:solidFill>
              </a:rPr>
              <a:t>Son of Man will suffer (Mark </a:t>
            </a:r>
            <a:r>
              <a:rPr lang="en-US" sz="2800" dirty="0" smtClean="0">
                <a:solidFill>
                  <a:prstClr val="white"/>
                </a:solidFill>
              </a:rPr>
              <a:t>8:31)</a:t>
            </a:r>
          </a:p>
          <a:p>
            <a:pPr marL="971550" lvl="1" indent="-514350">
              <a:buFontTx/>
              <a:buAutoNum type="arabicPeriod"/>
            </a:pPr>
            <a:r>
              <a:rPr lang="en-US" sz="2800" dirty="0" smtClean="0">
                <a:solidFill>
                  <a:prstClr val="white"/>
                </a:solidFill>
              </a:rPr>
              <a:t>The </a:t>
            </a:r>
            <a:r>
              <a:rPr lang="en-US" sz="2800" dirty="0">
                <a:solidFill>
                  <a:prstClr val="white"/>
                </a:solidFill>
              </a:rPr>
              <a:t>Son of Man will be delivered and condemned (Mark 10:33; </a:t>
            </a:r>
            <a:r>
              <a:rPr lang="en-US" sz="2800" dirty="0" smtClean="0">
                <a:solidFill>
                  <a:prstClr val="white"/>
                </a:solidFill>
              </a:rPr>
              <a:t>14:41)</a:t>
            </a:r>
          </a:p>
          <a:p>
            <a:pPr marL="971550" lvl="1" indent="-514350">
              <a:buFontTx/>
              <a:buAutoNum type="arabicPeriod"/>
            </a:pPr>
            <a:r>
              <a:rPr lang="en-US" sz="2800" dirty="0" smtClean="0">
                <a:solidFill>
                  <a:prstClr val="white"/>
                </a:solidFill>
              </a:rPr>
              <a:t>The </a:t>
            </a:r>
            <a:r>
              <a:rPr lang="en-US" sz="2800" dirty="0">
                <a:solidFill>
                  <a:prstClr val="white"/>
                </a:solidFill>
              </a:rPr>
              <a:t>Son of Man is betrayed to sinners (Mark 14:41; Matt </a:t>
            </a:r>
            <a:r>
              <a:rPr lang="en-US" sz="2800" dirty="0" smtClean="0">
                <a:solidFill>
                  <a:prstClr val="white"/>
                </a:solidFill>
              </a:rPr>
              <a:t>26:45</a:t>
            </a:r>
            <a:r>
              <a:rPr lang="en-US" sz="2800" dirty="0" smtClean="0">
                <a:solidFill>
                  <a:prstClr val="white"/>
                </a:solidFill>
              </a:rPr>
              <a:t>)</a:t>
            </a: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6489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192615" y="643489"/>
            <a:ext cx="7720359" cy="5509200"/>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Then </a:t>
            </a:r>
            <a:r>
              <a:rPr lang="en-US" sz="4400" dirty="0">
                <a:solidFill>
                  <a:prstClr val="white"/>
                </a:solidFill>
                <a:latin typeface="Book Antiqua" panose="02040602050305030304" pitchFamily="18" charset="0"/>
              </a:rPr>
              <a:t>he came to the disciples and said to them, “Sleep and take your rest later on. See, the hour is at hand, and the Son of Man is betrayed into the hands of sinners</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a:solidFill>
                  <a:prstClr val="white"/>
                </a:solidFill>
                <a:latin typeface="Book Antiqua" panose="02040602050305030304" pitchFamily="18" charset="0"/>
              </a:rPr>
              <a:t>	(Matthew 26:45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340577619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3: Messianic Servant: Suffering</a:t>
            </a:r>
            <a:endParaRPr lang="en-US" sz="7200" dirty="0">
              <a:solidFill>
                <a:schemeClr val="bg1"/>
              </a:solidFill>
            </a:endParaRPr>
          </a:p>
        </p:txBody>
      </p:sp>
      <p:sp>
        <p:nvSpPr>
          <p:cNvPr id="4" name="TextBox 3"/>
          <p:cNvSpPr txBox="1"/>
          <p:nvPr/>
        </p:nvSpPr>
        <p:spPr>
          <a:xfrm>
            <a:off x="663730" y="1512617"/>
            <a:ext cx="10955841" cy="3600986"/>
          </a:xfrm>
          <a:prstGeom prst="rect">
            <a:avLst/>
          </a:prstGeom>
          <a:noFill/>
        </p:spPr>
        <p:txBody>
          <a:bodyPr wrap="square" rtlCol="0">
            <a:spAutoFit/>
          </a:bodyPr>
          <a:lstStyle/>
          <a:p>
            <a:pPr marL="514350" indent="-514350">
              <a:buFontTx/>
              <a:buAutoNum type="alphaLcPeriod"/>
            </a:pPr>
            <a:r>
              <a:rPr lang="en-US" sz="3200" dirty="0" smtClean="0">
                <a:solidFill>
                  <a:prstClr val="white"/>
                </a:solidFill>
              </a:rPr>
              <a:t>Biblical </a:t>
            </a:r>
            <a:r>
              <a:rPr lang="en-US" sz="3200" dirty="0">
                <a:solidFill>
                  <a:prstClr val="white"/>
                </a:solidFill>
              </a:rPr>
              <a:t>Evidence: </a:t>
            </a:r>
            <a:endParaRPr lang="en-US" sz="3200" dirty="0" smtClean="0">
              <a:solidFill>
                <a:prstClr val="white"/>
              </a:solidFill>
            </a:endParaRPr>
          </a:p>
          <a:p>
            <a:pPr marL="971550" lvl="1" indent="-514350">
              <a:buFontTx/>
              <a:buAutoNum type="arabicPeriod"/>
            </a:pPr>
            <a:r>
              <a:rPr lang="en-US" sz="2800" dirty="0" smtClean="0">
                <a:solidFill>
                  <a:prstClr val="white"/>
                </a:solidFill>
              </a:rPr>
              <a:t>The </a:t>
            </a:r>
            <a:r>
              <a:rPr lang="en-US" sz="2800" dirty="0">
                <a:solidFill>
                  <a:prstClr val="white"/>
                </a:solidFill>
              </a:rPr>
              <a:t>Son of Man will suffer (Mark </a:t>
            </a:r>
            <a:r>
              <a:rPr lang="en-US" sz="2800" dirty="0" smtClean="0">
                <a:solidFill>
                  <a:prstClr val="white"/>
                </a:solidFill>
              </a:rPr>
              <a:t>8:31)</a:t>
            </a:r>
          </a:p>
          <a:p>
            <a:pPr marL="971550" lvl="1" indent="-514350">
              <a:buFontTx/>
              <a:buAutoNum type="arabicPeriod"/>
            </a:pPr>
            <a:r>
              <a:rPr lang="en-US" sz="2800" dirty="0" smtClean="0">
                <a:solidFill>
                  <a:prstClr val="white"/>
                </a:solidFill>
              </a:rPr>
              <a:t>The </a:t>
            </a:r>
            <a:r>
              <a:rPr lang="en-US" sz="2800" dirty="0">
                <a:solidFill>
                  <a:prstClr val="white"/>
                </a:solidFill>
              </a:rPr>
              <a:t>Son of Man will be delivered and condemned (Mark 10:33; </a:t>
            </a:r>
            <a:r>
              <a:rPr lang="en-US" sz="2800" dirty="0" smtClean="0">
                <a:solidFill>
                  <a:prstClr val="white"/>
                </a:solidFill>
              </a:rPr>
              <a:t>14:41)</a:t>
            </a:r>
          </a:p>
          <a:p>
            <a:pPr marL="971550" lvl="1" indent="-514350">
              <a:buFontTx/>
              <a:buAutoNum type="arabicPeriod"/>
            </a:pPr>
            <a:r>
              <a:rPr lang="en-US" sz="2800" dirty="0" smtClean="0">
                <a:solidFill>
                  <a:prstClr val="white"/>
                </a:solidFill>
              </a:rPr>
              <a:t>The </a:t>
            </a:r>
            <a:r>
              <a:rPr lang="en-US" sz="2800" dirty="0">
                <a:solidFill>
                  <a:prstClr val="white"/>
                </a:solidFill>
              </a:rPr>
              <a:t>Son of Man is betrayed to sinners (Mark 14:41; Matt </a:t>
            </a:r>
            <a:r>
              <a:rPr lang="en-US" sz="2800" dirty="0" smtClean="0">
                <a:solidFill>
                  <a:prstClr val="white"/>
                </a:solidFill>
              </a:rPr>
              <a:t>26:45)</a:t>
            </a:r>
          </a:p>
          <a:p>
            <a:pPr marL="971550" lvl="1" indent="-514350">
              <a:buFontTx/>
              <a:buAutoNum type="arabicPeriod"/>
            </a:pPr>
            <a:r>
              <a:rPr lang="en-US" sz="2800" dirty="0" smtClean="0">
                <a:solidFill>
                  <a:prstClr val="white"/>
                </a:solidFill>
              </a:rPr>
              <a:t>The </a:t>
            </a:r>
            <a:r>
              <a:rPr lang="en-US" sz="2800" dirty="0">
                <a:solidFill>
                  <a:prstClr val="white"/>
                </a:solidFill>
              </a:rPr>
              <a:t>Son of Man came to serve and give his life as a ransom for many (Mark 10:45; Matt 20:28)</a:t>
            </a:r>
          </a:p>
          <a:p>
            <a:pPr marL="1771650" lvl="2" indent="-857250">
              <a:buFontTx/>
              <a:buAutoNum type="roman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1485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02663" y="1351508"/>
            <a:ext cx="7720359" cy="4154984"/>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For </a:t>
            </a:r>
            <a:r>
              <a:rPr lang="en-US" sz="4400" dirty="0">
                <a:solidFill>
                  <a:prstClr val="white"/>
                </a:solidFill>
                <a:latin typeface="Book Antiqua" panose="02040602050305030304" pitchFamily="18" charset="0"/>
              </a:rPr>
              <a:t>even the Son of Man came not to be served but to serve, and to give his life as a ransom for many</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Mark 10:45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365805366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3: Messianic Servant: Suffering</a:t>
            </a:r>
            <a:endParaRPr lang="en-US" sz="7200" dirty="0">
              <a:solidFill>
                <a:schemeClr val="bg1"/>
              </a:solidFill>
            </a:endParaRPr>
          </a:p>
        </p:txBody>
      </p:sp>
      <p:sp>
        <p:nvSpPr>
          <p:cNvPr id="4" name="TextBox 3"/>
          <p:cNvSpPr txBox="1"/>
          <p:nvPr/>
        </p:nvSpPr>
        <p:spPr>
          <a:xfrm>
            <a:off x="663730" y="1512617"/>
            <a:ext cx="10955841" cy="2000548"/>
          </a:xfrm>
          <a:prstGeom prst="rect">
            <a:avLst/>
          </a:prstGeom>
          <a:noFill/>
        </p:spPr>
        <p:txBody>
          <a:bodyPr wrap="square" rtlCol="0">
            <a:spAutoFit/>
          </a:bodyPr>
          <a:lstStyle/>
          <a:p>
            <a:pPr marL="514350" indent="-514350">
              <a:buAutoNum type="alphaLcPeriod"/>
            </a:pPr>
            <a:r>
              <a:rPr lang="en-US" sz="3200" dirty="0" smtClean="0">
                <a:solidFill>
                  <a:prstClr val="white"/>
                </a:solidFill>
              </a:rPr>
              <a:t>Biblical </a:t>
            </a:r>
            <a:r>
              <a:rPr lang="en-US" sz="3200" dirty="0">
                <a:solidFill>
                  <a:prstClr val="white"/>
                </a:solidFill>
              </a:rPr>
              <a:t>Evidence: </a:t>
            </a:r>
          </a:p>
          <a:p>
            <a:pPr marL="514350" indent="-514350">
              <a:buAutoNum type="alphaLcPeriod"/>
            </a:pPr>
            <a:r>
              <a:rPr lang="en-US" sz="3200" dirty="0" smtClean="0">
                <a:solidFill>
                  <a:prstClr val="white"/>
                </a:solidFill>
              </a:rPr>
              <a:t>Messianic </a:t>
            </a:r>
            <a:r>
              <a:rPr lang="en-US" sz="3200" dirty="0">
                <a:solidFill>
                  <a:prstClr val="white"/>
                </a:solidFill>
              </a:rPr>
              <a:t>Discovery: Jesus reveals that the Son of Man brings about his kingdom through </a:t>
            </a:r>
            <a:r>
              <a:rPr lang="en-US" sz="3200" dirty="0" smtClean="0">
                <a:solidFill>
                  <a:prstClr val="white"/>
                </a:solidFill>
              </a:rPr>
              <a:t>suffering</a:t>
            </a:r>
          </a:p>
          <a:p>
            <a:pPr lvl="2"/>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464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95825"/>
            <a:ext cx="11620500" cy="2047875"/>
          </a:xfrm>
        </p:spPr>
        <p:txBody>
          <a:bodyPr>
            <a:normAutofit/>
          </a:bodyPr>
          <a:lstStyle/>
          <a:p>
            <a:r>
              <a:rPr lang="en-US" sz="6600" dirty="0" smtClean="0">
                <a:solidFill>
                  <a:schemeClr val="bg1"/>
                </a:solidFill>
              </a:rPr>
              <a:t>ii. Where Does Jesus Get the</a:t>
            </a:r>
            <a:br>
              <a:rPr lang="en-US" sz="6600" dirty="0" smtClean="0">
                <a:solidFill>
                  <a:schemeClr val="bg1"/>
                </a:solidFill>
              </a:rPr>
            </a:br>
            <a:r>
              <a:rPr lang="en-US" sz="6600" dirty="0" smtClean="0">
                <a:solidFill>
                  <a:schemeClr val="bg1"/>
                </a:solidFill>
              </a:rPr>
              <a:t> “Son of Man” Title? </a:t>
            </a:r>
            <a:endParaRPr lang="en-US" dirty="0">
              <a:solidFill>
                <a:schemeClr val="bg1"/>
              </a:solidFill>
            </a:endParaRPr>
          </a:p>
        </p:txBody>
      </p:sp>
      <p:pic>
        <p:nvPicPr>
          <p:cNvPr id="14" name="Picture Placeholder 13"/>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331" t="35322" r="3277" b="35322"/>
          <a:stretch/>
        </p:blipFill>
        <p:spPr>
          <a:xfrm>
            <a:off x="0" y="-1"/>
            <a:ext cx="12192000" cy="4572000"/>
          </a:xfrm>
        </p:spPr>
      </p:pic>
    </p:spTree>
    <p:extLst>
      <p:ext uri="{BB962C8B-B14F-4D97-AF65-F5344CB8AC3E}">
        <p14:creationId xmlns:p14="http://schemas.microsoft.com/office/powerpoint/2010/main" val="87055597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3: Messianic Servant: Suffering</a:t>
            </a:r>
            <a:endParaRPr lang="en-US" sz="7200" dirty="0">
              <a:solidFill>
                <a:schemeClr val="bg1"/>
              </a:solidFill>
            </a:endParaRPr>
          </a:p>
        </p:txBody>
      </p:sp>
      <p:sp>
        <p:nvSpPr>
          <p:cNvPr id="4" name="TextBox 3"/>
          <p:cNvSpPr txBox="1"/>
          <p:nvPr/>
        </p:nvSpPr>
        <p:spPr>
          <a:xfrm>
            <a:off x="663730" y="1512617"/>
            <a:ext cx="10955841" cy="2431435"/>
          </a:xfrm>
          <a:prstGeom prst="rect">
            <a:avLst/>
          </a:prstGeom>
          <a:noFill/>
        </p:spPr>
        <p:txBody>
          <a:bodyPr wrap="square" rtlCol="0">
            <a:spAutoFit/>
          </a:bodyPr>
          <a:lstStyle/>
          <a:p>
            <a:pPr marL="514350" indent="-514350">
              <a:buAutoNum type="alphaLcPeriod"/>
            </a:pPr>
            <a:r>
              <a:rPr lang="en-US" sz="3200" dirty="0" smtClean="0">
                <a:solidFill>
                  <a:prstClr val="white"/>
                </a:solidFill>
              </a:rPr>
              <a:t>Biblical </a:t>
            </a:r>
            <a:r>
              <a:rPr lang="en-US" sz="3200" dirty="0">
                <a:solidFill>
                  <a:prstClr val="white"/>
                </a:solidFill>
              </a:rPr>
              <a:t>Evidence: </a:t>
            </a:r>
          </a:p>
          <a:p>
            <a:pPr marL="514350" indent="-514350">
              <a:buAutoNum type="alphaLcPeriod"/>
            </a:pPr>
            <a:r>
              <a:rPr lang="en-US" sz="3200" dirty="0" smtClean="0">
                <a:solidFill>
                  <a:prstClr val="white"/>
                </a:solidFill>
              </a:rPr>
              <a:t>Messianic </a:t>
            </a:r>
            <a:r>
              <a:rPr lang="en-US" sz="3200" dirty="0">
                <a:solidFill>
                  <a:prstClr val="white"/>
                </a:solidFill>
              </a:rPr>
              <a:t>Discovery: Jesus reveals that the Son of Man brings about his kingdom through </a:t>
            </a:r>
            <a:r>
              <a:rPr lang="en-US" sz="3200" dirty="0" smtClean="0">
                <a:solidFill>
                  <a:prstClr val="white"/>
                </a:solidFill>
              </a:rPr>
              <a:t>suffering</a:t>
            </a:r>
          </a:p>
          <a:p>
            <a:pPr marL="971550" lvl="1" indent="-514350">
              <a:buAutoNum type="arabicPeriod"/>
            </a:pPr>
            <a:r>
              <a:rPr lang="en-US" sz="2800" dirty="0" smtClean="0">
                <a:solidFill>
                  <a:prstClr val="white"/>
                </a:solidFill>
              </a:rPr>
              <a:t>Kingdom </a:t>
            </a:r>
            <a:r>
              <a:rPr lang="en-US" sz="2800" dirty="0">
                <a:solidFill>
                  <a:prstClr val="white"/>
                </a:solidFill>
              </a:rPr>
              <a:t>is received by God through suffering and </a:t>
            </a:r>
            <a:r>
              <a:rPr lang="en-US" sz="2800" dirty="0" smtClean="0">
                <a:solidFill>
                  <a:prstClr val="white"/>
                </a:solidFill>
              </a:rPr>
              <a:t>death</a:t>
            </a:r>
          </a:p>
          <a:p>
            <a:pPr marL="1771650" lvl="2" indent="-857250">
              <a:buFontTx/>
              <a:buAutoNum type="roman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3916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3: Messianic Servant: Suffering</a:t>
            </a:r>
            <a:endParaRPr lang="en-US" sz="7200" dirty="0">
              <a:solidFill>
                <a:schemeClr val="bg1"/>
              </a:solidFill>
            </a:endParaRPr>
          </a:p>
        </p:txBody>
      </p:sp>
      <p:sp>
        <p:nvSpPr>
          <p:cNvPr id="4" name="TextBox 3"/>
          <p:cNvSpPr txBox="1"/>
          <p:nvPr/>
        </p:nvSpPr>
        <p:spPr>
          <a:xfrm>
            <a:off x="663730" y="1512617"/>
            <a:ext cx="10955841" cy="2862322"/>
          </a:xfrm>
          <a:prstGeom prst="rect">
            <a:avLst/>
          </a:prstGeom>
          <a:noFill/>
        </p:spPr>
        <p:txBody>
          <a:bodyPr wrap="square" rtlCol="0">
            <a:spAutoFit/>
          </a:bodyPr>
          <a:lstStyle/>
          <a:p>
            <a:pPr marL="514350" indent="-514350">
              <a:buAutoNum type="alphaLcPeriod"/>
            </a:pPr>
            <a:r>
              <a:rPr lang="en-US" sz="3200" dirty="0" smtClean="0">
                <a:solidFill>
                  <a:prstClr val="white"/>
                </a:solidFill>
              </a:rPr>
              <a:t>Biblical </a:t>
            </a:r>
            <a:r>
              <a:rPr lang="en-US" sz="3200" dirty="0">
                <a:solidFill>
                  <a:prstClr val="white"/>
                </a:solidFill>
              </a:rPr>
              <a:t>Evidence: </a:t>
            </a:r>
          </a:p>
          <a:p>
            <a:pPr marL="514350" indent="-514350">
              <a:buAutoNum type="alphaLcPeriod"/>
            </a:pPr>
            <a:r>
              <a:rPr lang="en-US" sz="3200" dirty="0" smtClean="0">
                <a:solidFill>
                  <a:prstClr val="white"/>
                </a:solidFill>
              </a:rPr>
              <a:t>Messianic </a:t>
            </a:r>
            <a:r>
              <a:rPr lang="en-US" sz="3200" dirty="0">
                <a:solidFill>
                  <a:prstClr val="white"/>
                </a:solidFill>
              </a:rPr>
              <a:t>Discovery: Jesus reveals that the Son of Man brings about his kingdom through </a:t>
            </a:r>
            <a:r>
              <a:rPr lang="en-US" sz="3200" dirty="0" smtClean="0">
                <a:solidFill>
                  <a:prstClr val="white"/>
                </a:solidFill>
              </a:rPr>
              <a:t>suffering</a:t>
            </a:r>
          </a:p>
          <a:p>
            <a:pPr marL="971550" lvl="1" indent="-514350">
              <a:buAutoNum type="arabicPeriod"/>
            </a:pPr>
            <a:r>
              <a:rPr lang="en-US" sz="2800" dirty="0" smtClean="0">
                <a:solidFill>
                  <a:prstClr val="white"/>
                </a:solidFill>
              </a:rPr>
              <a:t>Kingdom </a:t>
            </a:r>
            <a:r>
              <a:rPr lang="en-US" sz="2800" dirty="0">
                <a:solidFill>
                  <a:prstClr val="white"/>
                </a:solidFill>
              </a:rPr>
              <a:t>is received by God through suffering and </a:t>
            </a:r>
            <a:r>
              <a:rPr lang="en-US" sz="2800" dirty="0" smtClean="0">
                <a:solidFill>
                  <a:prstClr val="white"/>
                </a:solidFill>
              </a:rPr>
              <a:t>death</a:t>
            </a:r>
          </a:p>
          <a:p>
            <a:pPr marL="971550" lvl="1" indent="-514350">
              <a:buAutoNum type="arabicPeriod"/>
            </a:pPr>
            <a:r>
              <a:rPr lang="en-US" sz="2800" dirty="0" smtClean="0">
                <a:solidFill>
                  <a:prstClr val="white"/>
                </a:solidFill>
              </a:rPr>
              <a:t>Service </a:t>
            </a:r>
            <a:r>
              <a:rPr lang="en-US" sz="2800" dirty="0">
                <a:solidFill>
                  <a:prstClr val="white"/>
                </a:solidFill>
              </a:rPr>
              <a:t>is refocused: </a:t>
            </a:r>
            <a:endParaRPr lang="en-US" sz="2800" dirty="0" smtClean="0">
              <a:solidFill>
                <a:prstClr val="white"/>
              </a:solidFill>
            </a:endParaRPr>
          </a:p>
          <a:p>
            <a:pPr marL="1771650" lvl="2" indent="-857250">
              <a:buFontTx/>
              <a:buAutoNum type="roman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75813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3: Messianic Servant: Suffering</a:t>
            </a:r>
            <a:endParaRPr lang="en-US" sz="7200" dirty="0">
              <a:solidFill>
                <a:schemeClr val="bg1"/>
              </a:solidFill>
            </a:endParaRPr>
          </a:p>
        </p:txBody>
      </p:sp>
      <p:sp>
        <p:nvSpPr>
          <p:cNvPr id="4" name="TextBox 3"/>
          <p:cNvSpPr txBox="1"/>
          <p:nvPr/>
        </p:nvSpPr>
        <p:spPr>
          <a:xfrm>
            <a:off x="663730" y="1512617"/>
            <a:ext cx="10955841" cy="3724096"/>
          </a:xfrm>
          <a:prstGeom prst="rect">
            <a:avLst/>
          </a:prstGeom>
          <a:noFill/>
        </p:spPr>
        <p:txBody>
          <a:bodyPr wrap="square" rtlCol="0">
            <a:spAutoFit/>
          </a:bodyPr>
          <a:lstStyle/>
          <a:p>
            <a:pPr marL="514350" indent="-514350">
              <a:buAutoNum type="alphaLcPeriod"/>
            </a:pPr>
            <a:r>
              <a:rPr lang="en-US" sz="3200" dirty="0" smtClean="0">
                <a:solidFill>
                  <a:prstClr val="white"/>
                </a:solidFill>
              </a:rPr>
              <a:t>Biblical </a:t>
            </a:r>
            <a:r>
              <a:rPr lang="en-US" sz="3200" dirty="0">
                <a:solidFill>
                  <a:prstClr val="white"/>
                </a:solidFill>
              </a:rPr>
              <a:t>Evidence: </a:t>
            </a:r>
          </a:p>
          <a:p>
            <a:pPr marL="514350" indent="-514350">
              <a:buAutoNum type="alphaLcPeriod"/>
            </a:pPr>
            <a:r>
              <a:rPr lang="en-US" sz="3200" dirty="0" smtClean="0">
                <a:solidFill>
                  <a:prstClr val="white"/>
                </a:solidFill>
              </a:rPr>
              <a:t>Messianic </a:t>
            </a:r>
            <a:r>
              <a:rPr lang="en-US" sz="3200" dirty="0">
                <a:solidFill>
                  <a:prstClr val="white"/>
                </a:solidFill>
              </a:rPr>
              <a:t>Discovery: Jesus reveals that the Son of Man brings about his kingdom through </a:t>
            </a:r>
            <a:r>
              <a:rPr lang="en-US" sz="3200" dirty="0" smtClean="0">
                <a:solidFill>
                  <a:prstClr val="white"/>
                </a:solidFill>
              </a:rPr>
              <a:t>suffering</a:t>
            </a:r>
          </a:p>
          <a:p>
            <a:pPr marL="971550" lvl="1" indent="-514350">
              <a:buAutoNum type="arabicPeriod"/>
            </a:pPr>
            <a:r>
              <a:rPr lang="en-US" sz="2800" dirty="0" smtClean="0">
                <a:solidFill>
                  <a:prstClr val="white"/>
                </a:solidFill>
              </a:rPr>
              <a:t>Kingdom </a:t>
            </a:r>
            <a:r>
              <a:rPr lang="en-US" sz="2800" dirty="0">
                <a:solidFill>
                  <a:prstClr val="white"/>
                </a:solidFill>
              </a:rPr>
              <a:t>is received by God through suffering and </a:t>
            </a:r>
            <a:r>
              <a:rPr lang="en-US" sz="2800" dirty="0" smtClean="0">
                <a:solidFill>
                  <a:prstClr val="white"/>
                </a:solidFill>
              </a:rPr>
              <a:t>death</a:t>
            </a:r>
          </a:p>
          <a:p>
            <a:pPr marL="971550" lvl="1" indent="-514350">
              <a:buAutoNum type="arabicPeriod"/>
            </a:pPr>
            <a:r>
              <a:rPr lang="en-US" sz="2800" dirty="0" smtClean="0">
                <a:solidFill>
                  <a:prstClr val="white"/>
                </a:solidFill>
              </a:rPr>
              <a:t>Service </a:t>
            </a:r>
            <a:r>
              <a:rPr lang="en-US" sz="2800" dirty="0">
                <a:solidFill>
                  <a:prstClr val="white"/>
                </a:solidFill>
              </a:rPr>
              <a:t>is refocused: </a:t>
            </a:r>
            <a:endParaRPr lang="en-US" sz="2800" dirty="0" smtClean="0">
              <a:solidFill>
                <a:prstClr val="white"/>
              </a:solidFill>
            </a:endParaRPr>
          </a:p>
          <a:p>
            <a:pPr marL="1428750" lvl="2" indent="-514350">
              <a:buAutoNum type="alphaLcPeriod"/>
            </a:pPr>
            <a:r>
              <a:rPr lang="en-US" sz="2800" dirty="0" smtClean="0">
                <a:solidFill>
                  <a:prstClr val="white"/>
                </a:solidFill>
              </a:rPr>
              <a:t>Yes </a:t>
            </a:r>
            <a:r>
              <a:rPr lang="en-US" sz="2800" dirty="0">
                <a:solidFill>
                  <a:prstClr val="white"/>
                </a:solidFill>
              </a:rPr>
              <a:t>all peoples, nations, and languages will serve the Son of Man (Dan </a:t>
            </a:r>
            <a:r>
              <a:rPr lang="en-US" sz="2800" dirty="0" smtClean="0">
                <a:solidFill>
                  <a:prstClr val="white"/>
                </a:solidFill>
              </a:rPr>
              <a:t>7:14)</a:t>
            </a:r>
          </a:p>
          <a:p>
            <a:pPr marL="1771650" lvl="2" indent="-857250">
              <a:buFontTx/>
              <a:buAutoNum type="roman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05255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011744" y="674400"/>
            <a:ext cx="7720359" cy="6186309"/>
          </a:xfrm>
          <a:prstGeom prst="rect">
            <a:avLst/>
          </a:prstGeom>
        </p:spPr>
        <p:txBody>
          <a:bodyPr wrap="square">
            <a:spAutoFit/>
          </a:bodyPr>
          <a:lstStyle/>
          <a:p>
            <a:pPr algn="ctr"/>
            <a:r>
              <a:rPr lang="en-US" sz="4400" dirty="0">
                <a:solidFill>
                  <a:prstClr val="white"/>
                </a:solidFill>
                <a:latin typeface="Book Antiqua" panose="02040602050305030304" pitchFamily="18" charset="0"/>
              </a:rPr>
              <a:t>	</a:t>
            </a:r>
            <a:r>
              <a:rPr lang="en-US" sz="4400" u="sng" dirty="0" smtClean="0">
                <a:solidFill>
                  <a:prstClr val="white"/>
                </a:solidFill>
                <a:latin typeface="Book Antiqua" panose="02040602050305030304" pitchFamily="18" charset="0"/>
              </a:rPr>
              <a:t>that </a:t>
            </a:r>
            <a:r>
              <a:rPr lang="en-US" sz="4400" u="sng" dirty="0">
                <a:solidFill>
                  <a:prstClr val="white"/>
                </a:solidFill>
                <a:latin typeface="Book Antiqua" panose="02040602050305030304" pitchFamily="18" charset="0"/>
              </a:rPr>
              <a:t>all peoples, nations, and languages	</a:t>
            </a:r>
            <a:r>
              <a:rPr lang="en-US" sz="4400" u="sng" dirty="0" smtClean="0">
                <a:solidFill>
                  <a:prstClr val="white"/>
                </a:solidFill>
                <a:latin typeface="Book Antiqua" panose="02040602050305030304" pitchFamily="18" charset="0"/>
              </a:rPr>
              <a:t> should </a:t>
            </a:r>
            <a:r>
              <a:rPr lang="en-US" sz="4400" u="sng" dirty="0">
                <a:solidFill>
                  <a:prstClr val="white"/>
                </a:solidFill>
                <a:latin typeface="Book Antiqua" panose="02040602050305030304" pitchFamily="18" charset="0"/>
              </a:rPr>
              <a:t>serve him</a:t>
            </a:r>
            <a:r>
              <a:rPr lang="en-US" sz="4400" dirty="0">
                <a:solidFill>
                  <a:prstClr val="white"/>
                </a:solidFill>
                <a:latin typeface="Book Antiqua" panose="02040602050305030304" pitchFamily="18" charset="0"/>
              </a:rPr>
              <a:t>;	his dominion is an everlasting dominion,	</a:t>
            </a:r>
            <a:r>
              <a:rPr lang="en-US" sz="4400" dirty="0" smtClean="0">
                <a:solidFill>
                  <a:prstClr val="white"/>
                </a:solidFill>
                <a:latin typeface="Book Antiqua" panose="02040602050305030304" pitchFamily="18" charset="0"/>
              </a:rPr>
              <a:t>which </a:t>
            </a:r>
            <a:r>
              <a:rPr lang="en-US" sz="4400" dirty="0">
                <a:solidFill>
                  <a:prstClr val="white"/>
                </a:solidFill>
                <a:latin typeface="Book Antiqua" panose="02040602050305030304" pitchFamily="18" charset="0"/>
              </a:rPr>
              <a:t>shall not pass away,	and his kingdom </a:t>
            </a:r>
            <a:r>
              <a:rPr lang="en-US" sz="4400" dirty="0" smtClean="0">
                <a:solidFill>
                  <a:prstClr val="white"/>
                </a:solidFill>
                <a:latin typeface="Book Antiqua" panose="02040602050305030304" pitchFamily="18" charset="0"/>
              </a:rPr>
              <a:t>one that </a:t>
            </a:r>
            <a:r>
              <a:rPr lang="en-US" sz="4400" dirty="0">
                <a:solidFill>
                  <a:prstClr val="white"/>
                </a:solidFill>
                <a:latin typeface="Book Antiqua" panose="02040602050305030304" pitchFamily="18" charset="0"/>
              </a:rPr>
              <a:t>shall not be destroyed</a:t>
            </a:r>
            <a:r>
              <a:rPr lang="en-US" sz="4400" dirty="0" smtClean="0">
                <a:solidFill>
                  <a:prstClr val="white"/>
                </a:solidFill>
                <a:latin typeface="Book Antiqua" panose="02040602050305030304" pitchFamily="18" charset="0"/>
              </a:rPr>
              <a:t>.</a:t>
            </a:r>
          </a:p>
          <a:p>
            <a:pPr algn="ctr"/>
            <a:endParaRPr lang="en-US" sz="4400" dirty="0" smtClean="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Daniel 7:14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85702541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3: Messianic Servant: Suffering</a:t>
            </a:r>
            <a:endParaRPr lang="en-US" sz="7200" dirty="0">
              <a:solidFill>
                <a:schemeClr val="bg1"/>
              </a:solidFill>
            </a:endParaRPr>
          </a:p>
        </p:txBody>
      </p:sp>
      <p:sp>
        <p:nvSpPr>
          <p:cNvPr id="4" name="TextBox 3"/>
          <p:cNvSpPr txBox="1"/>
          <p:nvPr/>
        </p:nvSpPr>
        <p:spPr>
          <a:xfrm>
            <a:off x="663730" y="1512617"/>
            <a:ext cx="10955841" cy="4585871"/>
          </a:xfrm>
          <a:prstGeom prst="rect">
            <a:avLst/>
          </a:prstGeom>
          <a:noFill/>
        </p:spPr>
        <p:txBody>
          <a:bodyPr wrap="square" rtlCol="0">
            <a:spAutoFit/>
          </a:bodyPr>
          <a:lstStyle/>
          <a:p>
            <a:pPr marL="514350" indent="-514350">
              <a:buAutoNum type="alphaLcPeriod"/>
            </a:pPr>
            <a:r>
              <a:rPr lang="en-US" sz="3200" dirty="0" smtClean="0">
                <a:solidFill>
                  <a:prstClr val="white"/>
                </a:solidFill>
              </a:rPr>
              <a:t>Biblical </a:t>
            </a:r>
            <a:r>
              <a:rPr lang="en-US" sz="3200" dirty="0">
                <a:solidFill>
                  <a:prstClr val="white"/>
                </a:solidFill>
              </a:rPr>
              <a:t>Evidence: </a:t>
            </a:r>
          </a:p>
          <a:p>
            <a:pPr marL="514350" indent="-514350">
              <a:buAutoNum type="alphaLcPeriod"/>
            </a:pPr>
            <a:r>
              <a:rPr lang="en-US" sz="3200" dirty="0" smtClean="0">
                <a:solidFill>
                  <a:prstClr val="white"/>
                </a:solidFill>
              </a:rPr>
              <a:t>Messianic </a:t>
            </a:r>
            <a:r>
              <a:rPr lang="en-US" sz="3200" dirty="0">
                <a:solidFill>
                  <a:prstClr val="white"/>
                </a:solidFill>
              </a:rPr>
              <a:t>Discovery: Jesus reveals that the Son of Man brings about his kingdom through </a:t>
            </a:r>
            <a:r>
              <a:rPr lang="en-US" sz="3200" dirty="0" smtClean="0">
                <a:solidFill>
                  <a:prstClr val="white"/>
                </a:solidFill>
              </a:rPr>
              <a:t>suffering</a:t>
            </a:r>
          </a:p>
          <a:p>
            <a:pPr marL="971550" lvl="1" indent="-514350">
              <a:buAutoNum type="arabicPeriod"/>
            </a:pPr>
            <a:r>
              <a:rPr lang="en-US" sz="2800" dirty="0" smtClean="0">
                <a:solidFill>
                  <a:prstClr val="white"/>
                </a:solidFill>
              </a:rPr>
              <a:t>Kingdom </a:t>
            </a:r>
            <a:r>
              <a:rPr lang="en-US" sz="2800" dirty="0">
                <a:solidFill>
                  <a:prstClr val="white"/>
                </a:solidFill>
              </a:rPr>
              <a:t>is received by God through suffering and </a:t>
            </a:r>
            <a:r>
              <a:rPr lang="en-US" sz="2800" dirty="0" smtClean="0">
                <a:solidFill>
                  <a:prstClr val="white"/>
                </a:solidFill>
              </a:rPr>
              <a:t>death</a:t>
            </a:r>
          </a:p>
          <a:p>
            <a:pPr marL="971550" lvl="1" indent="-514350">
              <a:buAutoNum type="arabicPeriod"/>
            </a:pPr>
            <a:r>
              <a:rPr lang="en-US" sz="2800" dirty="0" smtClean="0">
                <a:solidFill>
                  <a:prstClr val="white"/>
                </a:solidFill>
              </a:rPr>
              <a:t>Service </a:t>
            </a:r>
            <a:r>
              <a:rPr lang="en-US" sz="2800" dirty="0">
                <a:solidFill>
                  <a:prstClr val="white"/>
                </a:solidFill>
              </a:rPr>
              <a:t>is refocused: </a:t>
            </a:r>
            <a:endParaRPr lang="en-US" sz="2800" dirty="0" smtClean="0">
              <a:solidFill>
                <a:prstClr val="white"/>
              </a:solidFill>
            </a:endParaRPr>
          </a:p>
          <a:p>
            <a:pPr marL="1428750" lvl="2" indent="-514350">
              <a:buAutoNum type="alphaLcPeriod"/>
            </a:pPr>
            <a:r>
              <a:rPr lang="en-US" sz="2800" dirty="0" smtClean="0">
                <a:solidFill>
                  <a:prstClr val="white"/>
                </a:solidFill>
              </a:rPr>
              <a:t>Yes </a:t>
            </a:r>
            <a:r>
              <a:rPr lang="en-US" sz="2800" dirty="0">
                <a:solidFill>
                  <a:prstClr val="white"/>
                </a:solidFill>
              </a:rPr>
              <a:t>all peoples, nations, and languages will serve the Son of Man (Dan </a:t>
            </a:r>
            <a:r>
              <a:rPr lang="en-US" sz="2800" dirty="0" smtClean="0">
                <a:solidFill>
                  <a:prstClr val="white"/>
                </a:solidFill>
              </a:rPr>
              <a:t>7:14)</a:t>
            </a:r>
          </a:p>
          <a:p>
            <a:pPr marL="1428750" lvl="2" indent="-514350">
              <a:buAutoNum type="alphaLcPeriod"/>
            </a:pPr>
            <a:r>
              <a:rPr lang="en-US" sz="2800" dirty="0" smtClean="0">
                <a:solidFill>
                  <a:prstClr val="white"/>
                </a:solidFill>
              </a:rPr>
              <a:t>But </a:t>
            </a:r>
            <a:r>
              <a:rPr lang="en-US" sz="2800" dirty="0">
                <a:solidFill>
                  <a:prstClr val="white"/>
                </a:solidFill>
              </a:rPr>
              <a:t>this is first made possible through the servant serving (Mark 10:45)</a:t>
            </a:r>
          </a:p>
          <a:p>
            <a:pPr marL="1771650" lvl="2" indent="-857250">
              <a:buFontTx/>
              <a:buAutoNum type="roman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70296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02663" y="1351508"/>
            <a:ext cx="7720359" cy="4154984"/>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For </a:t>
            </a:r>
            <a:r>
              <a:rPr lang="en-US" sz="4400" dirty="0">
                <a:solidFill>
                  <a:prstClr val="white"/>
                </a:solidFill>
                <a:latin typeface="Book Antiqua" panose="02040602050305030304" pitchFamily="18" charset="0"/>
              </a:rPr>
              <a:t>even the Son of Man came </a:t>
            </a:r>
            <a:r>
              <a:rPr lang="en-US" sz="4400" u="sng" dirty="0">
                <a:solidFill>
                  <a:prstClr val="white"/>
                </a:solidFill>
                <a:latin typeface="Book Antiqua" panose="02040602050305030304" pitchFamily="18" charset="0"/>
              </a:rPr>
              <a:t>not to be served but to serve</a:t>
            </a:r>
            <a:r>
              <a:rPr lang="en-US" sz="4400" dirty="0">
                <a:solidFill>
                  <a:prstClr val="white"/>
                </a:solidFill>
                <a:latin typeface="Book Antiqua" panose="02040602050305030304" pitchFamily="18" charset="0"/>
              </a:rPr>
              <a:t>, and to give his life as a ransom for many</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Mark 10:45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126527981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1"/>
          </a:xfrm>
          <a:prstGeom prst="rect">
            <a:avLst/>
          </a:prstGeom>
        </p:spPr>
      </p:pic>
      <p:sp>
        <p:nvSpPr>
          <p:cNvPr id="4" name="Title 1"/>
          <p:cNvSpPr>
            <a:spLocks noGrp="1"/>
          </p:cNvSpPr>
          <p:nvPr>
            <p:ph type="title"/>
          </p:nvPr>
        </p:nvSpPr>
        <p:spPr>
          <a:xfrm>
            <a:off x="100202" y="328041"/>
            <a:ext cx="10894899" cy="1499616"/>
          </a:xfrm>
        </p:spPr>
        <p:txBody>
          <a:bodyPr>
            <a:noAutofit/>
          </a:bodyPr>
          <a:lstStyle/>
          <a:p>
            <a:r>
              <a:rPr lang="en-US" sz="7200" dirty="0" err="1" smtClean="0">
                <a:solidFill>
                  <a:schemeClr val="bg1"/>
                </a:solidFill>
              </a:rPr>
              <a:t>iV</a:t>
            </a:r>
            <a:r>
              <a:rPr lang="en-US" sz="7200" dirty="0" smtClean="0">
                <a:solidFill>
                  <a:schemeClr val="bg1"/>
                </a:solidFill>
              </a:rPr>
              <a:t>. What </a:t>
            </a:r>
            <a:r>
              <a:rPr lang="en-US" sz="7200" dirty="0" smtClean="0">
                <a:solidFill>
                  <a:schemeClr val="bg1"/>
                </a:solidFill>
              </a:rPr>
              <a:t>Does </a:t>
            </a:r>
            <a:r>
              <a:rPr lang="en-US" sz="7200" dirty="0" smtClean="0">
                <a:solidFill>
                  <a:schemeClr val="bg1"/>
                </a:solidFill>
              </a:rPr>
              <a:t>This Title Tell Us? </a:t>
            </a:r>
            <a:endParaRPr lang="en-US" sz="72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6185" y="1419225"/>
            <a:ext cx="10955841" cy="3539430"/>
          </a:xfrm>
          <a:prstGeom prst="rect">
            <a:avLst/>
          </a:prstGeom>
          <a:noFill/>
        </p:spPr>
        <p:txBody>
          <a:bodyPr wrap="square" rtlCol="0">
            <a:spAutoFit/>
          </a:bodyPr>
          <a:lstStyle/>
          <a:p>
            <a:pPr marL="514350" indent="-514350">
              <a:buFontTx/>
              <a:buAutoNum type="arabicPeriod"/>
            </a:pPr>
            <a:r>
              <a:rPr lang="en-US" sz="2800" dirty="0" smtClean="0">
                <a:solidFill>
                  <a:prstClr val="white"/>
                </a:solidFill>
              </a:rPr>
              <a:t>Introduction</a:t>
            </a:r>
            <a:r>
              <a:rPr lang="en-US" sz="2800" dirty="0">
                <a:solidFill>
                  <a:prstClr val="white"/>
                </a:solidFill>
              </a:rPr>
              <a:t>: </a:t>
            </a:r>
            <a:endParaRPr lang="en-US" sz="2800" dirty="0" smtClean="0">
              <a:solidFill>
                <a:prstClr val="white"/>
              </a:solidFill>
            </a:endParaRPr>
          </a:p>
          <a:p>
            <a:pPr marL="514350" indent="-514350">
              <a:buFontTx/>
              <a:buAutoNum type="arabicPeriod"/>
            </a:pPr>
            <a:endParaRPr lang="en-US" sz="2800" dirty="0" smtClean="0">
              <a:solidFill>
                <a:prstClr val="white"/>
              </a:solidFill>
            </a:endParaRPr>
          </a:p>
          <a:p>
            <a:pPr marL="514350" indent="-514350">
              <a:buFontTx/>
              <a:buAutoNum type="arabicPeriod"/>
            </a:pPr>
            <a:r>
              <a:rPr lang="en-US" sz="2800" dirty="0" smtClean="0">
                <a:solidFill>
                  <a:prstClr val="white"/>
                </a:solidFill>
              </a:rPr>
              <a:t>Messianic </a:t>
            </a:r>
            <a:r>
              <a:rPr lang="en-US" sz="2800" dirty="0">
                <a:solidFill>
                  <a:prstClr val="white"/>
                </a:solidFill>
              </a:rPr>
              <a:t>Seed: The Son of Man is Human, doing earthly ministry among other </a:t>
            </a:r>
            <a:r>
              <a:rPr lang="en-US" sz="2800" dirty="0" smtClean="0">
                <a:solidFill>
                  <a:prstClr val="white"/>
                </a:solidFill>
              </a:rPr>
              <a:t>humans</a:t>
            </a:r>
          </a:p>
          <a:p>
            <a:pPr marL="514350" indent="-514350">
              <a:buFontTx/>
              <a:buAutoNum type="arabicPeriod"/>
            </a:pPr>
            <a:endParaRPr lang="en-US" sz="2800" dirty="0" smtClean="0">
              <a:solidFill>
                <a:prstClr val="white"/>
              </a:solidFill>
            </a:endParaRPr>
          </a:p>
          <a:p>
            <a:pPr marL="514350" indent="-514350">
              <a:buFontTx/>
              <a:buAutoNum type="arabicPeriod"/>
            </a:pPr>
            <a:r>
              <a:rPr lang="en-US" sz="2800" dirty="0" smtClean="0">
                <a:solidFill>
                  <a:prstClr val="white"/>
                </a:solidFill>
              </a:rPr>
              <a:t>Messianic </a:t>
            </a:r>
            <a:r>
              <a:rPr lang="en-US" sz="2800" dirty="0">
                <a:solidFill>
                  <a:prstClr val="white"/>
                </a:solidFill>
              </a:rPr>
              <a:t>Servant: The Son of Man Will </a:t>
            </a:r>
            <a:r>
              <a:rPr lang="en-US" sz="2800" dirty="0" smtClean="0">
                <a:solidFill>
                  <a:prstClr val="white"/>
                </a:solidFill>
              </a:rPr>
              <a:t>Suffer</a:t>
            </a:r>
          </a:p>
          <a:p>
            <a:pPr marL="514350" indent="-514350">
              <a:buFontTx/>
              <a:buAutoNum type="arabicPeriod"/>
            </a:pPr>
            <a:endParaRPr lang="en-US" sz="2800" dirty="0" smtClean="0">
              <a:solidFill>
                <a:prstClr val="white"/>
              </a:solidFill>
            </a:endParaRPr>
          </a:p>
          <a:p>
            <a:pPr marL="514350" indent="-514350">
              <a:buFontTx/>
              <a:buAutoNum type="arabicPeriod"/>
            </a:pPr>
            <a:r>
              <a:rPr lang="en-US" sz="2800" dirty="0" smtClean="0">
                <a:solidFill>
                  <a:prstClr val="white"/>
                </a:solidFill>
              </a:rPr>
              <a:t>Messianic </a:t>
            </a:r>
            <a:r>
              <a:rPr lang="en-US" sz="2800" dirty="0">
                <a:solidFill>
                  <a:prstClr val="white"/>
                </a:solidFill>
              </a:rPr>
              <a:t>King: The Son of Man will Reign Fully and Eternally</a:t>
            </a:r>
          </a:p>
        </p:txBody>
      </p:sp>
    </p:spTree>
    <p:extLst>
      <p:ext uri="{BB962C8B-B14F-4D97-AF65-F5344CB8AC3E}">
        <p14:creationId xmlns:p14="http://schemas.microsoft.com/office/powerpoint/2010/main" val="6075837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4. Messianic King: Eternal Reign</a:t>
            </a:r>
            <a:endParaRPr lang="en-US" sz="7200" dirty="0">
              <a:solidFill>
                <a:schemeClr val="bg1"/>
              </a:solidFill>
            </a:endParaRPr>
          </a:p>
        </p:txBody>
      </p:sp>
      <p:sp>
        <p:nvSpPr>
          <p:cNvPr id="4" name="TextBox 3"/>
          <p:cNvSpPr txBox="1"/>
          <p:nvPr/>
        </p:nvSpPr>
        <p:spPr>
          <a:xfrm>
            <a:off x="663730" y="1512617"/>
            <a:ext cx="10955841" cy="1015663"/>
          </a:xfrm>
          <a:prstGeom prst="rect">
            <a:avLst/>
          </a:prstGeom>
          <a:noFill/>
        </p:spPr>
        <p:txBody>
          <a:bodyPr wrap="square" rtlCol="0">
            <a:spAutoFit/>
          </a:bodyPr>
          <a:lstStyle/>
          <a:p>
            <a:pPr marL="971550" lvl="1" indent="-514350">
              <a:buAutoNum type="alphaLcPeriod"/>
            </a:pPr>
            <a:r>
              <a:rPr lang="en-US" sz="3200" dirty="0" smtClean="0">
                <a:solidFill>
                  <a:prstClr val="white"/>
                </a:solidFill>
              </a:rPr>
              <a:t>Biblical Evidence:</a:t>
            </a:r>
          </a:p>
          <a:p>
            <a:pPr marL="1771650" lvl="2" indent="-857250">
              <a:buFontTx/>
              <a:buAutoNum type="roman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35648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4. Messianic King: Eternal Reign</a:t>
            </a:r>
            <a:endParaRPr lang="en-US" sz="7200" dirty="0">
              <a:solidFill>
                <a:schemeClr val="bg1"/>
              </a:solidFill>
            </a:endParaRPr>
          </a:p>
        </p:txBody>
      </p:sp>
      <p:sp>
        <p:nvSpPr>
          <p:cNvPr id="4" name="TextBox 3"/>
          <p:cNvSpPr txBox="1"/>
          <p:nvPr/>
        </p:nvSpPr>
        <p:spPr>
          <a:xfrm>
            <a:off x="663730" y="1512617"/>
            <a:ext cx="10955841" cy="1446550"/>
          </a:xfrm>
          <a:prstGeom prst="rect">
            <a:avLst/>
          </a:prstGeom>
          <a:noFill/>
        </p:spPr>
        <p:txBody>
          <a:bodyPr wrap="square" rtlCol="0">
            <a:spAutoFit/>
          </a:bodyPr>
          <a:lstStyle/>
          <a:p>
            <a:pPr marL="971550" lvl="1" indent="-514350">
              <a:buAutoNum type="alphaLcPeriod"/>
            </a:pPr>
            <a:r>
              <a:rPr lang="en-US" sz="3200" dirty="0" smtClean="0">
                <a:solidFill>
                  <a:prstClr val="white"/>
                </a:solidFill>
              </a:rPr>
              <a:t>Biblical Evidence:</a:t>
            </a:r>
          </a:p>
          <a:p>
            <a:pPr marL="1428750" lvl="2" indent="-514350">
              <a:buAutoNum type="arabicPeriod"/>
            </a:pPr>
            <a:r>
              <a:rPr lang="en-US" sz="2800" dirty="0" smtClean="0">
                <a:solidFill>
                  <a:prstClr val="white"/>
                </a:solidFill>
              </a:rPr>
              <a:t>The </a:t>
            </a:r>
            <a:r>
              <a:rPr lang="en-US" sz="2800" dirty="0">
                <a:solidFill>
                  <a:prstClr val="white"/>
                </a:solidFill>
              </a:rPr>
              <a:t>Son of Man comes with angels (Matt 13:41) </a:t>
            </a:r>
          </a:p>
          <a:p>
            <a:pPr marL="1771650" lvl="2" indent="-857250">
              <a:buFontTx/>
              <a:buAutoNum type="roman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72942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42856" y="437108"/>
            <a:ext cx="7720359" cy="5755422"/>
          </a:xfrm>
          <a:prstGeom prst="rect">
            <a:avLst/>
          </a:prstGeom>
        </p:spPr>
        <p:txBody>
          <a:bodyPr wrap="square">
            <a:spAutoFit/>
          </a:bodyPr>
          <a:lstStyle/>
          <a:p>
            <a:pPr algn="ctr"/>
            <a:r>
              <a:rPr lang="en-US" sz="3600" dirty="0" smtClean="0">
                <a:solidFill>
                  <a:prstClr val="white"/>
                </a:solidFill>
                <a:latin typeface="Book Antiqua" panose="02040602050305030304" pitchFamily="18" charset="0"/>
              </a:rPr>
              <a:t>The </a:t>
            </a:r>
            <a:r>
              <a:rPr lang="en-US" sz="3600" dirty="0">
                <a:solidFill>
                  <a:prstClr val="white"/>
                </a:solidFill>
                <a:latin typeface="Book Antiqua" panose="02040602050305030304" pitchFamily="18" charset="0"/>
              </a:rPr>
              <a:t>Son of Man will send his angels, and they will gather out of his kingdom all causes of sin and all law-breakers, and throw them into the fiery furnace. In that place there will be weeping and gnashing of teeth. Then the righteous will shine like the sun in the kingdom of their Father. He who has ears, let him hear</a:t>
            </a:r>
            <a:r>
              <a:rPr lang="en-US" sz="3600" dirty="0" smtClean="0">
                <a:solidFill>
                  <a:prstClr val="white"/>
                </a:solidFill>
                <a:latin typeface="Book Antiqua" panose="02040602050305030304" pitchFamily="18" charset="0"/>
              </a:rPr>
              <a:t>. (</a:t>
            </a:r>
            <a:r>
              <a:rPr lang="en-US" sz="3600" dirty="0">
                <a:solidFill>
                  <a:prstClr val="white"/>
                </a:solidFill>
                <a:latin typeface="Book Antiqua" panose="02040602050305030304" pitchFamily="18" charset="0"/>
              </a:rPr>
              <a:t>Matthew 13:41-43 ESV)</a:t>
            </a:r>
            <a:endParaRPr lang="en-US" sz="16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3165833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523220"/>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11792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4. Messianic King: Eternal Reign</a:t>
            </a:r>
            <a:endParaRPr lang="en-US" sz="7200" dirty="0">
              <a:solidFill>
                <a:schemeClr val="bg1"/>
              </a:solidFill>
            </a:endParaRPr>
          </a:p>
        </p:txBody>
      </p:sp>
      <p:sp>
        <p:nvSpPr>
          <p:cNvPr id="4" name="TextBox 3"/>
          <p:cNvSpPr txBox="1"/>
          <p:nvPr/>
        </p:nvSpPr>
        <p:spPr>
          <a:xfrm>
            <a:off x="663730" y="1512617"/>
            <a:ext cx="10955841" cy="1877437"/>
          </a:xfrm>
          <a:prstGeom prst="rect">
            <a:avLst/>
          </a:prstGeom>
          <a:noFill/>
        </p:spPr>
        <p:txBody>
          <a:bodyPr wrap="square" rtlCol="0">
            <a:spAutoFit/>
          </a:bodyPr>
          <a:lstStyle/>
          <a:p>
            <a:pPr marL="971550" lvl="1" indent="-514350">
              <a:buFontTx/>
              <a:buAutoNum type="alphaLcPeriod"/>
            </a:pPr>
            <a:r>
              <a:rPr lang="en-US" sz="3200" dirty="0" smtClean="0">
                <a:solidFill>
                  <a:prstClr val="white"/>
                </a:solidFill>
              </a:rPr>
              <a:t>Biblical Evidence:</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with angels (Matt 13:41) </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on a throne (Matt </a:t>
            </a:r>
            <a:r>
              <a:rPr lang="en-US" sz="2800" dirty="0" smtClean="0">
                <a:solidFill>
                  <a:prstClr val="white"/>
                </a:solidFill>
              </a:rPr>
              <a:t>19:28)</a:t>
            </a:r>
          </a:p>
          <a:p>
            <a:pPr marL="1771650" lvl="2" indent="-857250">
              <a:buFontTx/>
              <a:buAutoNum type="roman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63618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42856" y="316528"/>
            <a:ext cx="7720359" cy="5509200"/>
          </a:xfrm>
          <a:prstGeom prst="rect">
            <a:avLst/>
          </a:prstGeom>
        </p:spPr>
        <p:txBody>
          <a:bodyPr wrap="square">
            <a:spAutoFit/>
          </a:bodyPr>
          <a:lstStyle/>
          <a:p>
            <a:pPr algn="ctr"/>
            <a:r>
              <a:rPr lang="en-US" sz="4400" dirty="0">
                <a:solidFill>
                  <a:prstClr val="white"/>
                </a:solidFill>
                <a:latin typeface="Book Antiqua" panose="02040602050305030304" pitchFamily="18" charset="0"/>
              </a:rPr>
              <a:t>	Jesus said to them, “Truly, I say to you, in the new world, when the Son of Man will sit on his glorious throne, you who have followed me will also sit on twelve thrones, judging the twelve tribes of Israel.	(Matthew 19:28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15313923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4. Messianic King: Eternal Reign</a:t>
            </a:r>
            <a:endParaRPr lang="en-US" sz="7200" dirty="0">
              <a:solidFill>
                <a:schemeClr val="bg1"/>
              </a:solidFill>
            </a:endParaRPr>
          </a:p>
        </p:txBody>
      </p:sp>
      <p:sp>
        <p:nvSpPr>
          <p:cNvPr id="4" name="TextBox 3"/>
          <p:cNvSpPr txBox="1"/>
          <p:nvPr/>
        </p:nvSpPr>
        <p:spPr>
          <a:xfrm>
            <a:off x="663730" y="1512617"/>
            <a:ext cx="10955841" cy="2308324"/>
          </a:xfrm>
          <a:prstGeom prst="rect">
            <a:avLst/>
          </a:prstGeom>
          <a:noFill/>
        </p:spPr>
        <p:txBody>
          <a:bodyPr wrap="square" rtlCol="0">
            <a:spAutoFit/>
          </a:bodyPr>
          <a:lstStyle/>
          <a:p>
            <a:pPr marL="971550" lvl="1" indent="-514350">
              <a:buFontTx/>
              <a:buAutoNum type="alphaLcPeriod"/>
            </a:pPr>
            <a:r>
              <a:rPr lang="en-US" sz="3200" dirty="0" smtClean="0">
                <a:solidFill>
                  <a:prstClr val="white"/>
                </a:solidFill>
              </a:rPr>
              <a:t>Biblical Evidence:</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with angels (Matt 13:41) </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on a throne (Matt </a:t>
            </a:r>
            <a:r>
              <a:rPr lang="en-US" sz="2800" dirty="0" smtClean="0">
                <a:solidFill>
                  <a:prstClr val="white"/>
                </a:solidFill>
              </a:rPr>
              <a:t>19:28)</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with the heavens shaking (Matt </a:t>
            </a:r>
            <a:r>
              <a:rPr lang="en-US" sz="2800" dirty="0" smtClean="0">
                <a:solidFill>
                  <a:prstClr val="white"/>
                </a:solidFill>
              </a:rPr>
              <a:t>24:30)</a:t>
            </a:r>
          </a:p>
          <a:p>
            <a:pPr marL="1771650" lvl="2" indent="-857250">
              <a:buFontTx/>
              <a:buAutoNum type="roman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02009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42856" y="316528"/>
            <a:ext cx="7720359" cy="5509200"/>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Then </a:t>
            </a:r>
            <a:r>
              <a:rPr lang="en-US" sz="4400" dirty="0">
                <a:solidFill>
                  <a:prstClr val="white"/>
                </a:solidFill>
                <a:latin typeface="Book Antiqua" panose="02040602050305030304" pitchFamily="18" charset="0"/>
              </a:rPr>
              <a:t>will appear in heaven the sign of the Son of Man, and then all the tribes of the earth will mourn, and they will see the Son of Man coming on the clouds of heaven with power and great glory</a:t>
            </a:r>
            <a:r>
              <a:rPr lang="en-US" sz="4400" dirty="0" smtClean="0">
                <a:solidFill>
                  <a:prstClr val="white"/>
                </a:solidFill>
                <a:latin typeface="Book Antiqua" panose="02040602050305030304" pitchFamily="18" charset="0"/>
              </a:rPr>
              <a:t>. (</a:t>
            </a:r>
            <a:r>
              <a:rPr lang="en-US" sz="4400" dirty="0">
                <a:solidFill>
                  <a:prstClr val="white"/>
                </a:solidFill>
                <a:latin typeface="Book Antiqua" panose="02040602050305030304" pitchFamily="18" charset="0"/>
              </a:rPr>
              <a:t>Matthew 24:30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230510208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4. Messianic King: Eternal Reign</a:t>
            </a:r>
            <a:endParaRPr lang="en-US" sz="7200" dirty="0">
              <a:solidFill>
                <a:schemeClr val="bg1"/>
              </a:solidFill>
            </a:endParaRPr>
          </a:p>
        </p:txBody>
      </p:sp>
      <p:sp>
        <p:nvSpPr>
          <p:cNvPr id="4" name="TextBox 3"/>
          <p:cNvSpPr txBox="1"/>
          <p:nvPr/>
        </p:nvSpPr>
        <p:spPr>
          <a:xfrm>
            <a:off x="663730" y="1512617"/>
            <a:ext cx="10955841" cy="2739211"/>
          </a:xfrm>
          <a:prstGeom prst="rect">
            <a:avLst/>
          </a:prstGeom>
          <a:noFill/>
        </p:spPr>
        <p:txBody>
          <a:bodyPr wrap="square" rtlCol="0">
            <a:spAutoFit/>
          </a:bodyPr>
          <a:lstStyle/>
          <a:p>
            <a:pPr marL="971550" lvl="1" indent="-514350">
              <a:buFontTx/>
              <a:buAutoNum type="alphaLcPeriod"/>
            </a:pPr>
            <a:r>
              <a:rPr lang="en-US" sz="3200" dirty="0" smtClean="0">
                <a:solidFill>
                  <a:prstClr val="white"/>
                </a:solidFill>
              </a:rPr>
              <a:t>Biblical Evidence:</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with angels (Matt 13:41) </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on a throne (Matt </a:t>
            </a:r>
            <a:r>
              <a:rPr lang="en-US" sz="2800" dirty="0" smtClean="0">
                <a:solidFill>
                  <a:prstClr val="white"/>
                </a:solidFill>
              </a:rPr>
              <a:t>19:28)</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with the heavens shaking (Matt </a:t>
            </a:r>
            <a:r>
              <a:rPr lang="en-US" sz="2800" dirty="0" smtClean="0">
                <a:solidFill>
                  <a:prstClr val="white"/>
                </a:solidFill>
              </a:rPr>
              <a:t>24:30)</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in glory (Matt </a:t>
            </a:r>
            <a:r>
              <a:rPr lang="en-US" sz="2800" dirty="0" smtClean="0">
                <a:solidFill>
                  <a:prstClr val="white"/>
                </a:solidFill>
              </a:rPr>
              <a:t>25:31)</a:t>
            </a:r>
          </a:p>
          <a:p>
            <a:pPr marL="1771650" lvl="2" indent="-857250">
              <a:buFontTx/>
              <a:buAutoNum type="roman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20408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1552475"/>
            <a:ext cx="7720359" cy="3477875"/>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When the Son of Man comes in his glory, and all the angels with him, then he will sit on his glorious throne</a:t>
            </a:r>
            <a:r>
              <a:rPr lang="en-US" sz="4400" dirty="0" smtClean="0">
                <a:solidFill>
                  <a:prstClr val="white"/>
                </a:solidFill>
                <a:latin typeface="Book Antiqua" panose="02040602050305030304" pitchFamily="18" charset="0"/>
              </a:rPr>
              <a:t>.</a:t>
            </a: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Matthew 25:31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397886907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4. Messianic King: Eternal Reign</a:t>
            </a:r>
            <a:endParaRPr lang="en-US" sz="7200" dirty="0">
              <a:solidFill>
                <a:schemeClr val="bg1"/>
              </a:solidFill>
            </a:endParaRPr>
          </a:p>
        </p:txBody>
      </p:sp>
      <p:sp>
        <p:nvSpPr>
          <p:cNvPr id="4" name="TextBox 3"/>
          <p:cNvSpPr txBox="1"/>
          <p:nvPr/>
        </p:nvSpPr>
        <p:spPr>
          <a:xfrm>
            <a:off x="663730" y="1512617"/>
            <a:ext cx="10955841" cy="3600986"/>
          </a:xfrm>
          <a:prstGeom prst="rect">
            <a:avLst/>
          </a:prstGeom>
          <a:noFill/>
        </p:spPr>
        <p:txBody>
          <a:bodyPr wrap="square" rtlCol="0">
            <a:spAutoFit/>
          </a:bodyPr>
          <a:lstStyle/>
          <a:p>
            <a:pPr marL="971550" lvl="1" indent="-514350">
              <a:buFontTx/>
              <a:buAutoNum type="alphaLcPeriod"/>
            </a:pPr>
            <a:r>
              <a:rPr lang="en-US" sz="3200" dirty="0" smtClean="0">
                <a:solidFill>
                  <a:prstClr val="white"/>
                </a:solidFill>
              </a:rPr>
              <a:t>Biblical Evidence:</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with angels (Matt 13:41) </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on a throne (Matt </a:t>
            </a:r>
            <a:r>
              <a:rPr lang="en-US" sz="2800" dirty="0" smtClean="0">
                <a:solidFill>
                  <a:prstClr val="white"/>
                </a:solidFill>
              </a:rPr>
              <a:t>19:28)</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with the heavens shaking (Matt </a:t>
            </a:r>
            <a:r>
              <a:rPr lang="en-US" sz="2800" dirty="0" smtClean="0">
                <a:solidFill>
                  <a:prstClr val="white"/>
                </a:solidFill>
              </a:rPr>
              <a:t>24:30)</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in glory (Matt </a:t>
            </a:r>
            <a:r>
              <a:rPr lang="en-US" sz="2800" dirty="0" smtClean="0">
                <a:solidFill>
                  <a:prstClr val="white"/>
                </a:solidFill>
              </a:rPr>
              <a:t>25:31)</a:t>
            </a:r>
          </a:p>
          <a:p>
            <a:pPr marL="1428750" lvl="2" indent="-514350">
              <a:buFontTx/>
              <a:buAutoNum type="arabicPeriod"/>
            </a:pPr>
            <a:r>
              <a:rPr lang="en-US" sz="2800" dirty="0" smtClean="0">
                <a:solidFill>
                  <a:prstClr val="white"/>
                </a:solidFill>
              </a:rPr>
              <a:t>The </a:t>
            </a:r>
            <a:r>
              <a:rPr lang="en-US" sz="2800" dirty="0">
                <a:solidFill>
                  <a:prstClr val="white"/>
                </a:solidFill>
              </a:rPr>
              <a:t>Son of Man will recognize those who believe in him (Luke </a:t>
            </a:r>
            <a:r>
              <a:rPr lang="en-US" sz="2800" dirty="0" smtClean="0">
                <a:solidFill>
                  <a:prstClr val="white"/>
                </a:solidFill>
              </a:rPr>
              <a:t>12:8)</a:t>
            </a:r>
          </a:p>
          <a:p>
            <a:pPr marL="1771650" lvl="2" indent="-857250">
              <a:buFontTx/>
              <a:buAutoNum type="roman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40718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1552475"/>
            <a:ext cx="7720359" cy="4154984"/>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And I tell you, everyone who acknowledges me before men, the Son of Man also will acknowledge before the angels of God</a:t>
            </a:r>
            <a:r>
              <a:rPr lang="en-US" sz="4400" dirty="0" smtClean="0">
                <a:solidFill>
                  <a:prstClr val="white"/>
                </a:solidFill>
                <a:latin typeface="Book Antiqua" panose="02040602050305030304" pitchFamily="18" charset="0"/>
              </a:rPr>
              <a:t>,</a:t>
            </a: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Luke 12:8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353823816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4. Messianic King: Eternal Reign</a:t>
            </a:r>
            <a:endParaRPr lang="en-US" sz="7200" dirty="0">
              <a:solidFill>
                <a:schemeClr val="bg1"/>
              </a:solidFill>
            </a:endParaRPr>
          </a:p>
        </p:txBody>
      </p:sp>
      <p:sp>
        <p:nvSpPr>
          <p:cNvPr id="4" name="TextBox 3"/>
          <p:cNvSpPr txBox="1"/>
          <p:nvPr/>
        </p:nvSpPr>
        <p:spPr>
          <a:xfrm>
            <a:off x="663730" y="1512617"/>
            <a:ext cx="10955841" cy="4031873"/>
          </a:xfrm>
          <a:prstGeom prst="rect">
            <a:avLst/>
          </a:prstGeom>
          <a:noFill/>
        </p:spPr>
        <p:txBody>
          <a:bodyPr wrap="square" rtlCol="0">
            <a:spAutoFit/>
          </a:bodyPr>
          <a:lstStyle/>
          <a:p>
            <a:pPr marL="971550" lvl="1" indent="-514350">
              <a:buFontTx/>
              <a:buAutoNum type="alphaLcPeriod"/>
            </a:pPr>
            <a:r>
              <a:rPr lang="en-US" sz="3200" dirty="0" smtClean="0">
                <a:solidFill>
                  <a:prstClr val="white"/>
                </a:solidFill>
              </a:rPr>
              <a:t>Biblical Evidence:</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with angels (Matt 13:41) </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on a throne (Matt </a:t>
            </a:r>
            <a:r>
              <a:rPr lang="en-US" sz="2800" dirty="0" smtClean="0">
                <a:solidFill>
                  <a:prstClr val="white"/>
                </a:solidFill>
              </a:rPr>
              <a:t>19:28)</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with the heavens shaking (Matt </a:t>
            </a:r>
            <a:r>
              <a:rPr lang="en-US" sz="2800" dirty="0" smtClean="0">
                <a:solidFill>
                  <a:prstClr val="white"/>
                </a:solidFill>
              </a:rPr>
              <a:t>24:30)</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in glory (Matt </a:t>
            </a:r>
            <a:r>
              <a:rPr lang="en-US" sz="2800" dirty="0" smtClean="0">
                <a:solidFill>
                  <a:prstClr val="white"/>
                </a:solidFill>
              </a:rPr>
              <a:t>25:31)</a:t>
            </a:r>
          </a:p>
          <a:p>
            <a:pPr marL="1428750" lvl="2" indent="-514350">
              <a:buFontTx/>
              <a:buAutoNum type="arabicPeriod"/>
            </a:pPr>
            <a:r>
              <a:rPr lang="en-US" sz="2800" dirty="0" smtClean="0">
                <a:solidFill>
                  <a:prstClr val="white"/>
                </a:solidFill>
              </a:rPr>
              <a:t>The </a:t>
            </a:r>
            <a:r>
              <a:rPr lang="en-US" sz="2800" dirty="0">
                <a:solidFill>
                  <a:prstClr val="white"/>
                </a:solidFill>
              </a:rPr>
              <a:t>Son of Man will recognize those who believe in him (Luke </a:t>
            </a:r>
            <a:r>
              <a:rPr lang="en-US" sz="2800" dirty="0" smtClean="0">
                <a:solidFill>
                  <a:prstClr val="white"/>
                </a:solidFill>
              </a:rPr>
              <a:t>12:8)</a:t>
            </a:r>
          </a:p>
          <a:p>
            <a:pPr marL="1428750" lvl="2" indent="-514350">
              <a:buFontTx/>
              <a:buAutoNum type="arabicPeriod"/>
            </a:pPr>
            <a:r>
              <a:rPr lang="en-US" sz="2800" dirty="0" smtClean="0">
                <a:solidFill>
                  <a:prstClr val="white"/>
                </a:solidFill>
              </a:rPr>
              <a:t>The </a:t>
            </a:r>
            <a:r>
              <a:rPr lang="en-US" sz="2800" dirty="0">
                <a:solidFill>
                  <a:prstClr val="white"/>
                </a:solidFill>
              </a:rPr>
              <a:t>Son of Man has authority to judge (John </a:t>
            </a:r>
            <a:r>
              <a:rPr lang="en-US" sz="2800" dirty="0" smtClean="0">
                <a:solidFill>
                  <a:prstClr val="white"/>
                </a:solidFill>
              </a:rPr>
              <a:t>5:27)</a:t>
            </a:r>
          </a:p>
          <a:p>
            <a:pPr marL="1771650" lvl="2" indent="-857250">
              <a:buFontTx/>
              <a:buAutoNum type="roman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4771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1552475"/>
            <a:ext cx="7720359" cy="4154984"/>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And </a:t>
            </a:r>
            <a:r>
              <a:rPr lang="en-US" sz="4400" dirty="0">
                <a:solidFill>
                  <a:prstClr val="white"/>
                </a:solidFill>
                <a:latin typeface="Book Antiqua" panose="02040602050305030304" pitchFamily="18" charset="0"/>
              </a:rPr>
              <a:t>he has given him authority to execute judgment, because he is the Son of Man</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John 5:27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2746110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120402"/>
            <a:ext cx="7720359" cy="6370975"/>
          </a:xfrm>
          <a:prstGeom prst="rect">
            <a:avLst/>
          </a:prstGeom>
        </p:spPr>
        <p:txBody>
          <a:bodyPr wrap="square">
            <a:spAutoFit/>
          </a:bodyPr>
          <a:lstStyle/>
          <a:p>
            <a:pPr algn="ctr"/>
            <a:r>
              <a:rPr lang="en-US" sz="3200" dirty="0" smtClean="0">
                <a:solidFill>
                  <a:prstClr val="white"/>
                </a:solidFill>
                <a:latin typeface="Book Antiqua" panose="02040602050305030304" pitchFamily="18" charset="0"/>
              </a:rPr>
              <a:t>“</a:t>
            </a:r>
            <a:r>
              <a:rPr lang="en-US" sz="3200" dirty="0">
                <a:solidFill>
                  <a:prstClr val="white"/>
                </a:solidFill>
                <a:latin typeface="Book Antiqua" panose="02040602050305030304" pitchFamily="18" charset="0"/>
              </a:rPr>
              <a:t>I saw in the night </a:t>
            </a:r>
            <a:r>
              <a:rPr lang="en-US" sz="3200" dirty="0" smtClean="0">
                <a:solidFill>
                  <a:prstClr val="white"/>
                </a:solidFill>
                <a:latin typeface="Book Antiqua" panose="02040602050305030304" pitchFamily="18" charset="0"/>
              </a:rPr>
              <a:t>visions, and </a:t>
            </a:r>
            <a:r>
              <a:rPr lang="en-US" sz="3200" dirty="0">
                <a:solidFill>
                  <a:prstClr val="white"/>
                </a:solidFill>
                <a:latin typeface="Book Antiqua" panose="02040602050305030304" pitchFamily="18" charset="0"/>
              </a:rPr>
              <a:t>behold, with the clouds of </a:t>
            </a:r>
            <a:r>
              <a:rPr lang="en-US" sz="3200" dirty="0" smtClean="0">
                <a:solidFill>
                  <a:prstClr val="white"/>
                </a:solidFill>
                <a:latin typeface="Book Antiqua" panose="02040602050305030304" pitchFamily="18" charset="0"/>
              </a:rPr>
              <a:t>heaven there </a:t>
            </a:r>
            <a:r>
              <a:rPr lang="en-US" sz="3200" dirty="0">
                <a:solidFill>
                  <a:prstClr val="white"/>
                </a:solidFill>
                <a:latin typeface="Book Antiqua" panose="02040602050305030304" pitchFamily="18" charset="0"/>
              </a:rPr>
              <a:t>came one like a son of </a:t>
            </a:r>
            <a:r>
              <a:rPr lang="en-US" sz="3200" dirty="0" smtClean="0">
                <a:solidFill>
                  <a:prstClr val="white"/>
                </a:solidFill>
                <a:latin typeface="Book Antiqua" panose="02040602050305030304" pitchFamily="18" charset="0"/>
              </a:rPr>
              <a:t>man, and </a:t>
            </a:r>
            <a:r>
              <a:rPr lang="en-US" sz="3200" dirty="0">
                <a:solidFill>
                  <a:prstClr val="white"/>
                </a:solidFill>
                <a:latin typeface="Book Antiqua" panose="02040602050305030304" pitchFamily="18" charset="0"/>
              </a:rPr>
              <a:t>he came to the Ancient of </a:t>
            </a:r>
            <a:r>
              <a:rPr lang="en-US" sz="3200" dirty="0" smtClean="0">
                <a:solidFill>
                  <a:prstClr val="white"/>
                </a:solidFill>
                <a:latin typeface="Book Antiqua" panose="02040602050305030304" pitchFamily="18" charset="0"/>
              </a:rPr>
              <a:t>Days and </a:t>
            </a:r>
            <a:r>
              <a:rPr lang="en-US" sz="3200" dirty="0">
                <a:solidFill>
                  <a:prstClr val="white"/>
                </a:solidFill>
                <a:latin typeface="Book Antiqua" panose="02040602050305030304" pitchFamily="18" charset="0"/>
              </a:rPr>
              <a:t>was presented before him.	And to him was given </a:t>
            </a:r>
            <a:r>
              <a:rPr lang="en-US" sz="3200" dirty="0" smtClean="0">
                <a:solidFill>
                  <a:prstClr val="white"/>
                </a:solidFill>
                <a:latin typeface="Book Antiqua" panose="02040602050305030304" pitchFamily="18" charset="0"/>
              </a:rPr>
              <a:t>dominion and </a:t>
            </a:r>
            <a:r>
              <a:rPr lang="en-US" sz="3200" dirty="0">
                <a:solidFill>
                  <a:prstClr val="white"/>
                </a:solidFill>
                <a:latin typeface="Book Antiqua" panose="02040602050305030304" pitchFamily="18" charset="0"/>
              </a:rPr>
              <a:t>glory and a </a:t>
            </a:r>
            <a:r>
              <a:rPr lang="en-US" sz="3200" dirty="0" smtClean="0">
                <a:solidFill>
                  <a:prstClr val="white"/>
                </a:solidFill>
                <a:latin typeface="Book Antiqua" panose="02040602050305030304" pitchFamily="18" charset="0"/>
              </a:rPr>
              <a:t>kingdom, that </a:t>
            </a:r>
            <a:r>
              <a:rPr lang="en-US" sz="3200" dirty="0">
                <a:solidFill>
                  <a:prstClr val="white"/>
                </a:solidFill>
                <a:latin typeface="Book Antiqua" panose="02040602050305030304" pitchFamily="18" charset="0"/>
              </a:rPr>
              <a:t>all peoples, nations, and </a:t>
            </a:r>
            <a:r>
              <a:rPr lang="en-US" sz="3200" dirty="0" smtClean="0">
                <a:solidFill>
                  <a:prstClr val="white"/>
                </a:solidFill>
                <a:latin typeface="Book Antiqua" panose="02040602050305030304" pitchFamily="18" charset="0"/>
              </a:rPr>
              <a:t>languages should </a:t>
            </a:r>
            <a:r>
              <a:rPr lang="en-US" sz="3200" dirty="0">
                <a:solidFill>
                  <a:prstClr val="white"/>
                </a:solidFill>
                <a:latin typeface="Book Antiqua" panose="02040602050305030304" pitchFamily="18" charset="0"/>
              </a:rPr>
              <a:t>serve </a:t>
            </a:r>
            <a:r>
              <a:rPr lang="en-US" sz="3200" dirty="0" smtClean="0">
                <a:solidFill>
                  <a:prstClr val="white"/>
                </a:solidFill>
                <a:latin typeface="Book Antiqua" panose="02040602050305030304" pitchFamily="18" charset="0"/>
              </a:rPr>
              <a:t>him; his </a:t>
            </a:r>
            <a:r>
              <a:rPr lang="en-US" sz="3200" dirty="0">
                <a:solidFill>
                  <a:prstClr val="white"/>
                </a:solidFill>
                <a:latin typeface="Book Antiqua" panose="02040602050305030304" pitchFamily="18" charset="0"/>
              </a:rPr>
              <a:t>dominion is an everlasting </a:t>
            </a:r>
            <a:r>
              <a:rPr lang="en-US" sz="3200" dirty="0" smtClean="0">
                <a:solidFill>
                  <a:prstClr val="white"/>
                </a:solidFill>
                <a:latin typeface="Book Antiqua" panose="02040602050305030304" pitchFamily="18" charset="0"/>
              </a:rPr>
              <a:t>dominion, which </a:t>
            </a:r>
            <a:r>
              <a:rPr lang="en-US" sz="3200" dirty="0">
                <a:solidFill>
                  <a:prstClr val="white"/>
                </a:solidFill>
                <a:latin typeface="Book Antiqua" panose="02040602050305030304" pitchFamily="18" charset="0"/>
              </a:rPr>
              <a:t>shall not pass </a:t>
            </a:r>
            <a:r>
              <a:rPr lang="en-US" sz="3200" dirty="0" smtClean="0">
                <a:solidFill>
                  <a:prstClr val="white"/>
                </a:solidFill>
                <a:latin typeface="Book Antiqua" panose="02040602050305030304" pitchFamily="18" charset="0"/>
              </a:rPr>
              <a:t>away, and </a:t>
            </a:r>
            <a:r>
              <a:rPr lang="en-US" sz="3200" dirty="0">
                <a:solidFill>
                  <a:prstClr val="white"/>
                </a:solidFill>
                <a:latin typeface="Book Antiqua" panose="02040602050305030304" pitchFamily="18" charset="0"/>
              </a:rPr>
              <a:t>his kingdom </a:t>
            </a:r>
            <a:r>
              <a:rPr lang="en-US" sz="3200" dirty="0" smtClean="0">
                <a:solidFill>
                  <a:prstClr val="white"/>
                </a:solidFill>
                <a:latin typeface="Book Antiqua" panose="02040602050305030304" pitchFamily="18" charset="0"/>
              </a:rPr>
              <a:t>one that </a:t>
            </a:r>
            <a:r>
              <a:rPr lang="en-US" sz="3200" dirty="0">
                <a:solidFill>
                  <a:prstClr val="white"/>
                </a:solidFill>
                <a:latin typeface="Book Antiqua" panose="02040602050305030304" pitchFamily="18" charset="0"/>
              </a:rPr>
              <a:t>shall not be destroyed</a:t>
            </a:r>
            <a:r>
              <a:rPr lang="en-US" sz="3200" dirty="0" smtClean="0">
                <a:solidFill>
                  <a:prstClr val="white"/>
                </a:solidFill>
                <a:latin typeface="Book Antiqua" panose="02040602050305030304" pitchFamily="18" charset="0"/>
              </a:rPr>
              <a:t>.” </a:t>
            </a:r>
          </a:p>
          <a:p>
            <a:pPr algn="ctr"/>
            <a:endParaRPr lang="en-US" sz="2800" dirty="0">
              <a:solidFill>
                <a:prstClr val="white"/>
              </a:solidFill>
              <a:latin typeface="Book Antiqua" panose="02040602050305030304" pitchFamily="18" charset="0"/>
            </a:endParaRPr>
          </a:p>
          <a:p>
            <a:pPr algn="ctr"/>
            <a:r>
              <a:rPr lang="en-US" sz="2800" dirty="0" smtClean="0">
                <a:solidFill>
                  <a:prstClr val="white"/>
                </a:solidFill>
                <a:latin typeface="Book Antiqua" panose="02040602050305030304" pitchFamily="18" charset="0"/>
              </a:rPr>
              <a:t>Daniel </a:t>
            </a:r>
            <a:r>
              <a:rPr lang="en-US" sz="2800" dirty="0">
                <a:solidFill>
                  <a:prstClr val="white"/>
                </a:solidFill>
                <a:latin typeface="Book Antiqua" panose="02040602050305030304" pitchFamily="18" charset="0"/>
              </a:rPr>
              <a:t>7:13-14 </a:t>
            </a:r>
            <a:r>
              <a:rPr lang="en-US" sz="2800" dirty="0" smtClean="0">
                <a:solidFill>
                  <a:prstClr val="white"/>
                </a:solidFill>
                <a:latin typeface="Book Antiqua" panose="02040602050305030304" pitchFamily="18" charset="0"/>
              </a:rPr>
              <a:t>ESV</a:t>
            </a:r>
          </a:p>
        </p:txBody>
      </p:sp>
    </p:spTree>
    <p:extLst>
      <p:ext uri="{BB962C8B-B14F-4D97-AF65-F5344CB8AC3E}">
        <p14:creationId xmlns:p14="http://schemas.microsoft.com/office/powerpoint/2010/main" val="121565495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4. Messianic King: Eternal Reign</a:t>
            </a:r>
            <a:endParaRPr lang="en-US" sz="7200" dirty="0">
              <a:solidFill>
                <a:schemeClr val="bg1"/>
              </a:solidFill>
            </a:endParaRPr>
          </a:p>
        </p:txBody>
      </p:sp>
      <p:sp>
        <p:nvSpPr>
          <p:cNvPr id="4" name="TextBox 3"/>
          <p:cNvSpPr txBox="1"/>
          <p:nvPr/>
        </p:nvSpPr>
        <p:spPr>
          <a:xfrm>
            <a:off x="663730" y="1512617"/>
            <a:ext cx="10955841" cy="5324535"/>
          </a:xfrm>
          <a:prstGeom prst="rect">
            <a:avLst/>
          </a:prstGeom>
          <a:noFill/>
        </p:spPr>
        <p:txBody>
          <a:bodyPr wrap="square" rtlCol="0">
            <a:spAutoFit/>
          </a:bodyPr>
          <a:lstStyle/>
          <a:p>
            <a:pPr marL="971550" lvl="1" indent="-514350">
              <a:buFontTx/>
              <a:buAutoNum type="alphaLcPeriod"/>
            </a:pPr>
            <a:r>
              <a:rPr lang="en-US" sz="3200" dirty="0" smtClean="0">
                <a:solidFill>
                  <a:prstClr val="white"/>
                </a:solidFill>
              </a:rPr>
              <a:t>Biblical Evidence:</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with angels (Matt 13:41) </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on a throne (Matt </a:t>
            </a:r>
            <a:r>
              <a:rPr lang="en-US" sz="2800" dirty="0" smtClean="0">
                <a:solidFill>
                  <a:prstClr val="white"/>
                </a:solidFill>
              </a:rPr>
              <a:t>19:28)</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with the heavens shaking (Matt </a:t>
            </a:r>
            <a:r>
              <a:rPr lang="en-US" sz="2800" dirty="0" smtClean="0">
                <a:solidFill>
                  <a:prstClr val="white"/>
                </a:solidFill>
              </a:rPr>
              <a:t>24:30)</a:t>
            </a:r>
          </a:p>
          <a:p>
            <a:pPr marL="1428750" lvl="2" indent="-514350">
              <a:buFontTx/>
              <a:buAutoNum type="arabicPeriod"/>
            </a:pPr>
            <a:r>
              <a:rPr lang="en-US" sz="2800" dirty="0" smtClean="0">
                <a:solidFill>
                  <a:prstClr val="white"/>
                </a:solidFill>
              </a:rPr>
              <a:t>The </a:t>
            </a:r>
            <a:r>
              <a:rPr lang="en-US" sz="2800" dirty="0">
                <a:solidFill>
                  <a:prstClr val="white"/>
                </a:solidFill>
              </a:rPr>
              <a:t>Son of Man comes in glory (Matt </a:t>
            </a:r>
            <a:r>
              <a:rPr lang="en-US" sz="2800" dirty="0" smtClean="0">
                <a:solidFill>
                  <a:prstClr val="white"/>
                </a:solidFill>
              </a:rPr>
              <a:t>25:31)</a:t>
            </a:r>
          </a:p>
          <a:p>
            <a:pPr marL="1428750" lvl="2" indent="-514350">
              <a:buFontTx/>
              <a:buAutoNum type="arabicPeriod"/>
            </a:pPr>
            <a:r>
              <a:rPr lang="en-US" sz="2800" dirty="0" smtClean="0">
                <a:solidFill>
                  <a:prstClr val="white"/>
                </a:solidFill>
              </a:rPr>
              <a:t>The </a:t>
            </a:r>
            <a:r>
              <a:rPr lang="en-US" sz="2800" dirty="0">
                <a:solidFill>
                  <a:prstClr val="white"/>
                </a:solidFill>
              </a:rPr>
              <a:t>Son of Man will recognize those who believe in him (Luke </a:t>
            </a:r>
            <a:r>
              <a:rPr lang="en-US" sz="2800" dirty="0" smtClean="0">
                <a:solidFill>
                  <a:prstClr val="white"/>
                </a:solidFill>
              </a:rPr>
              <a:t>12:8)</a:t>
            </a:r>
          </a:p>
          <a:p>
            <a:pPr marL="1428750" lvl="2" indent="-514350">
              <a:buFontTx/>
              <a:buAutoNum type="arabicPeriod"/>
            </a:pPr>
            <a:r>
              <a:rPr lang="en-US" sz="2800" dirty="0" smtClean="0">
                <a:solidFill>
                  <a:prstClr val="white"/>
                </a:solidFill>
              </a:rPr>
              <a:t>The </a:t>
            </a:r>
            <a:r>
              <a:rPr lang="en-US" sz="2800" dirty="0">
                <a:solidFill>
                  <a:prstClr val="white"/>
                </a:solidFill>
              </a:rPr>
              <a:t>Son of Man has authority to judge (John </a:t>
            </a:r>
            <a:r>
              <a:rPr lang="en-US" sz="2800" dirty="0" smtClean="0">
                <a:solidFill>
                  <a:prstClr val="white"/>
                </a:solidFill>
              </a:rPr>
              <a:t>5:27)</a:t>
            </a:r>
          </a:p>
          <a:p>
            <a:pPr marL="1428750" lvl="2" indent="-514350">
              <a:buFontTx/>
              <a:buAutoNum type="arabicPeriod"/>
            </a:pPr>
            <a:r>
              <a:rPr lang="en-US" sz="2800" dirty="0" smtClean="0">
                <a:solidFill>
                  <a:prstClr val="white"/>
                </a:solidFill>
              </a:rPr>
              <a:t>The Son of comes with the angels, on the clouds, seated at God’s side demonstrating his heaven-based authority (Mark 8:38ff; 13:26ff; 14:62ff; Matt 13:41) </a:t>
            </a:r>
          </a:p>
          <a:p>
            <a:pPr marL="1771650" lvl="2" indent="-857250">
              <a:buFontTx/>
              <a:buAutoNum type="roman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81434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4. Messianic King: Eternal Reign</a:t>
            </a:r>
            <a:endParaRPr lang="en-US" sz="7200" dirty="0">
              <a:solidFill>
                <a:schemeClr val="bg1"/>
              </a:solidFill>
            </a:endParaRPr>
          </a:p>
        </p:txBody>
      </p:sp>
      <p:sp>
        <p:nvSpPr>
          <p:cNvPr id="4" name="TextBox 3"/>
          <p:cNvSpPr txBox="1"/>
          <p:nvPr/>
        </p:nvSpPr>
        <p:spPr>
          <a:xfrm>
            <a:off x="663730" y="1512617"/>
            <a:ext cx="10955841" cy="1077218"/>
          </a:xfrm>
          <a:prstGeom prst="rect">
            <a:avLst/>
          </a:prstGeom>
          <a:noFill/>
        </p:spPr>
        <p:txBody>
          <a:bodyPr wrap="square" rtlCol="0">
            <a:spAutoFit/>
          </a:bodyPr>
          <a:lstStyle/>
          <a:p>
            <a:pPr marL="971550" lvl="1" indent="-514350">
              <a:buAutoNum type="alphaLcPeriod"/>
            </a:pPr>
            <a:r>
              <a:rPr lang="en-US" sz="3200" dirty="0" smtClean="0">
                <a:solidFill>
                  <a:prstClr val="white"/>
                </a:solidFill>
              </a:rPr>
              <a:t>Biblical Evidence:</a:t>
            </a:r>
          </a:p>
          <a:p>
            <a:pPr marL="971550" lvl="1" indent="-514350">
              <a:buAutoNum type="alphaLcPeriod"/>
            </a:pPr>
            <a:r>
              <a:rPr lang="en-US" sz="3200" dirty="0" smtClean="0">
                <a:solidFill>
                  <a:prstClr val="white"/>
                </a:solidFill>
              </a:rPr>
              <a:t>Messianic </a:t>
            </a:r>
            <a:r>
              <a:rPr lang="en-US" sz="3200" dirty="0">
                <a:solidFill>
                  <a:prstClr val="white"/>
                </a:solidFill>
              </a:rPr>
              <a:t>Discovery: Divine </a:t>
            </a:r>
            <a:r>
              <a:rPr lang="en-US" sz="3200" dirty="0" err="1" smtClean="0">
                <a:solidFill>
                  <a:prstClr val="white"/>
                </a:solidFill>
              </a:rPr>
              <a:t>Sonship</a:t>
            </a:r>
            <a:endParaRPr lang="en-US" sz="32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11202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4. Messianic King: Eternal Reign</a:t>
            </a:r>
            <a:endParaRPr lang="en-US" sz="7200" dirty="0">
              <a:solidFill>
                <a:schemeClr val="bg1"/>
              </a:solidFill>
            </a:endParaRPr>
          </a:p>
        </p:txBody>
      </p:sp>
      <p:sp>
        <p:nvSpPr>
          <p:cNvPr id="4" name="TextBox 3"/>
          <p:cNvSpPr txBox="1"/>
          <p:nvPr/>
        </p:nvSpPr>
        <p:spPr>
          <a:xfrm>
            <a:off x="663730" y="1512617"/>
            <a:ext cx="10955841" cy="1754326"/>
          </a:xfrm>
          <a:prstGeom prst="rect">
            <a:avLst/>
          </a:prstGeom>
          <a:noFill/>
        </p:spPr>
        <p:txBody>
          <a:bodyPr wrap="square" rtlCol="0">
            <a:spAutoFit/>
          </a:bodyPr>
          <a:lstStyle/>
          <a:p>
            <a:pPr marL="971550" lvl="1" indent="-514350">
              <a:buAutoNum type="alphaLcPeriod"/>
            </a:pPr>
            <a:r>
              <a:rPr lang="en-US" sz="3200" dirty="0" smtClean="0">
                <a:solidFill>
                  <a:prstClr val="white"/>
                </a:solidFill>
              </a:rPr>
              <a:t>Biblical Evidence:</a:t>
            </a:r>
          </a:p>
          <a:p>
            <a:pPr marL="971550" lvl="1" indent="-514350">
              <a:buAutoNum type="alphaLcPeriod"/>
            </a:pPr>
            <a:r>
              <a:rPr lang="en-US" sz="3200" dirty="0" smtClean="0">
                <a:solidFill>
                  <a:prstClr val="white"/>
                </a:solidFill>
              </a:rPr>
              <a:t>Messianic </a:t>
            </a:r>
            <a:r>
              <a:rPr lang="en-US" sz="3200" dirty="0">
                <a:solidFill>
                  <a:prstClr val="white"/>
                </a:solidFill>
              </a:rPr>
              <a:t>Discovery: Divine </a:t>
            </a:r>
            <a:r>
              <a:rPr lang="en-US" sz="3200" dirty="0" err="1" smtClean="0">
                <a:solidFill>
                  <a:prstClr val="white"/>
                </a:solidFill>
              </a:rPr>
              <a:t>Sonship</a:t>
            </a:r>
            <a:endParaRPr lang="en-US" sz="3200" dirty="0" smtClean="0">
              <a:solidFill>
                <a:prstClr val="white"/>
              </a:solidFill>
            </a:endParaRPr>
          </a:p>
          <a:p>
            <a:pPr marL="1428750" lvl="2" indent="-514350">
              <a:buAutoNum type="arabicPeriod"/>
            </a:pPr>
            <a:r>
              <a:rPr lang="en-US" sz="2200" dirty="0" smtClean="0">
                <a:solidFill>
                  <a:prstClr val="white"/>
                </a:solidFill>
              </a:rPr>
              <a:t>Matthew </a:t>
            </a:r>
            <a:r>
              <a:rPr lang="en-US" sz="2200" dirty="0">
                <a:solidFill>
                  <a:prstClr val="white"/>
                </a:solidFill>
              </a:rPr>
              <a:t>9: Healing the paralytic—Jesus’ healing ministry is consistently a way to his teaching </a:t>
            </a:r>
            <a:r>
              <a:rPr lang="en-US" sz="2200" dirty="0" smtClean="0">
                <a:solidFill>
                  <a:prstClr val="white"/>
                </a:solidFill>
              </a:rPr>
              <a:t>ministry</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24318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73002" y="1166003"/>
            <a:ext cx="7720359" cy="4154984"/>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But </a:t>
            </a:r>
            <a:r>
              <a:rPr lang="en-US" sz="4400" dirty="0">
                <a:solidFill>
                  <a:prstClr val="white"/>
                </a:solidFill>
                <a:latin typeface="Book Antiqua" panose="02040602050305030304" pitchFamily="18" charset="0"/>
              </a:rPr>
              <a:t>that you may know that the Son of Man has authority on earth to forgive sins”—he then said to the paralytic—“Rise, pick up your bed and go home.”(Matthew 9:6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62621153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4. Messianic King: Eternal Reign</a:t>
            </a:r>
            <a:endParaRPr lang="en-US" sz="7200" dirty="0">
              <a:solidFill>
                <a:schemeClr val="bg1"/>
              </a:solidFill>
            </a:endParaRPr>
          </a:p>
        </p:txBody>
      </p:sp>
      <p:sp>
        <p:nvSpPr>
          <p:cNvPr id="4" name="TextBox 3"/>
          <p:cNvSpPr txBox="1"/>
          <p:nvPr/>
        </p:nvSpPr>
        <p:spPr>
          <a:xfrm>
            <a:off x="663730" y="1512617"/>
            <a:ext cx="10955841" cy="2431435"/>
          </a:xfrm>
          <a:prstGeom prst="rect">
            <a:avLst/>
          </a:prstGeom>
          <a:noFill/>
        </p:spPr>
        <p:txBody>
          <a:bodyPr wrap="square" rtlCol="0">
            <a:spAutoFit/>
          </a:bodyPr>
          <a:lstStyle/>
          <a:p>
            <a:pPr marL="971550" lvl="1" indent="-514350">
              <a:buAutoNum type="alphaLcPeriod"/>
            </a:pPr>
            <a:r>
              <a:rPr lang="en-US" sz="3200" dirty="0" smtClean="0">
                <a:solidFill>
                  <a:prstClr val="white"/>
                </a:solidFill>
              </a:rPr>
              <a:t>Biblical Evidence:</a:t>
            </a:r>
          </a:p>
          <a:p>
            <a:pPr marL="971550" lvl="1" indent="-514350">
              <a:buAutoNum type="alphaLcPeriod"/>
            </a:pPr>
            <a:r>
              <a:rPr lang="en-US" sz="3200" dirty="0" smtClean="0">
                <a:solidFill>
                  <a:prstClr val="white"/>
                </a:solidFill>
              </a:rPr>
              <a:t>Messianic </a:t>
            </a:r>
            <a:r>
              <a:rPr lang="en-US" sz="3200" dirty="0">
                <a:solidFill>
                  <a:prstClr val="white"/>
                </a:solidFill>
              </a:rPr>
              <a:t>Discovery: Divine </a:t>
            </a:r>
            <a:r>
              <a:rPr lang="en-US" sz="3200" dirty="0" err="1" smtClean="0">
                <a:solidFill>
                  <a:prstClr val="white"/>
                </a:solidFill>
              </a:rPr>
              <a:t>Sonship</a:t>
            </a:r>
            <a:endParaRPr lang="en-US" sz="3200" dirty="0" smtClean="0">
              <a:solidFill>
                <a:prstClr val="white"/>
              </a:solidFill>
            </a:endParaRPr>
          </a:p>
          <a:p>
            <a:pPr marL="1428750" lvl="2" indent="-514350">
              <a:buAutoNum type="arabicPeriod"/>
            </a:pPr>
            <a:r>
              <a:rPr lang="en-US" sz="2200" dirty="0" smtClean="0">
                <a:solidFill>
                  <a:prstClr val="white"/>
                </a:solidFill>
              </a:rPr>
              <a:t>Matthew </a:t>
            </a:r>
            <a:r>
              <a:rPr lang="en-US" sz="2200" dirty="0">
                <a:solidFill>
                  <a:prstClr val="white"/>
                </a:solidFill>
              </a:rPr>
              <a:t>9: Healing the paralytic—Jesus’ healing ministry is consistently a way to his teaching </a:t>
            </a:r>
            <a:r>
              <a:rPr lang="en-US" sz="2200" dirty="0" smtClean="0">
                <a:solidFill>
                  <a:prstClr val="white"/>
                </a:solidFill>
              </a:rPr>
              <a:t>ministry</a:t>
            </a:r>
          </a:p>
          <a:p>
            <a:pPr marL="1428750" lvl="2" indent="-514350">
              <a:buAutoNum type="arabicPeriod"/>
            </a:pPr>
            <a:r>
              <a:rPr lang="en-US" sz="2200" dirty="0" smtClean="0">
                <a:solidFill>
                  <a:prstClr val="white"/>
                </a:solidFill>
              </a:rPr>
              <a:t>Mark </a:t>
            </a:r>
            <a:r>
              <a:rPr lang="en-US" sz="2200" dirty="0">
                <a:solidFill>
                  <a:prstClr val="white"/>
                </a:solidFill>
              </a:rPr>
              <a:t>2: The Son of Man is the Lord of the Sabbath which means that the Son of Man is the Lord of All </a:t>
            </a:r>
            <a:endParaRPr lang="en-US" sz="22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88791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56004" y="1458507"/>
            <a:ext cx="7720359" cy="4832092"/>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And </a:t>
            </a:r>
            <a:r>
              <a:rPr lang="en-US" sz="4400" dirty="0">
                <a:solidFill>
                  <a:prstClr val="white"/>
                </a:solidFill>
                <a:latin typeface="Book Antiqua" panose="02040602050305030304" pitchFamily="18" charset="0"/>
              </a:rPr>
              <a:t>he said to them, “The Sabbath was made for man, not man for the Sabbath. So the Son of Man is lord even of the Sabbath</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Mark 2:27-28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370675406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4. Messianic King: Eternal Reign</a:t>
            </a:r>
            <a:endParaRPr lang="en-US" sz="7200" dirty="0">
              <a:solidFill>
                <a:schemeClr val="bg1"/>
              </a:solidFill>
            </a:endParaRPr>
          </a:p>
        </p:txBody>
      </p:sp>
      <p:sp>
        <p:nvSpPr>
          <p:cNvPr id="4" name="TextBox 3"/>
          <p:cNvSpPr txBox="1"/>
          <p:nvPr/>
        </p:nvSpPr>
        <p:spPr>
          <a:xfrm>
            <a:off x="663730" y="1512617"/>
            <a:ext cx="10955841" cy="3108543"/>
          </a:xfrm>
          <a:prstGeom prst="rect">
            <a:avLst/>
          </a:prstGeom>
          <a:noFill/>
        </p:spPr>
        <p:txBody>
          <a:bodyPr wrap="square" rtlCol="0">
            <a:spAutoFit/>
          </a:bodyPr>
          <a:lstStyle/>
          <a:p>
            <a:pPr marL="971550" lvl="1" indent="-514350">
              <a:buAutoNum type="alphaLcPeriod"/>
            </a:pPr>
            <a:r>
              <a:rPr lang="en-US" sz="3200" dirty="0" smtClean="0">
                <a:solidFill>
                  <a:prstClr val="white"/>
                </a:solidFill>
              </a:rPr>
              <a:t>Biblical Evidence:</a:t>
            </a:r>
          </a:p>
          <a:p>
            <a:pPr marL="971550" lvl="1" indent="-514350">
              <a:buAutoNum type="alphaLcPeriod"/>
            </a:pPr>
            <a:r>
              <a:rPr lang="en-US" sz="3200" dirty="0" smtClean="0">
                <a:solidFill>
                  <a:prstClr val="white"/>
                </a:solidFill>
              </a:rPr>
              <a:t>Messianic </a:t>
            </a:r>
            <a:r>
              <a:rPr lang="en-US" sz="3200" dirty="0">
                <a:solidFill>
                  <a:prstClr val="white"/>
                </a:solidFill>
              </a:rPr>
              <a:t>Discovery: Divine </a:t>
            </a:r>
            <a:r>
              <a:rPr lang="en-US" sz="3200" dirty="0" err="1" smtClean="0">
                <a:solidFill>
                  <a:prstClr val="white"/>
                </a:solidFill>
              </a:rPr>
              <a:t>Sonship</a:t>
            </a:r>
            <a:endParaRPr lang="en-US" sz="3200" dirty="0" smtClean="0">
              <a:solidFill>
                <a:prstClr val="white"/>
              </a:solidFill>
            </a:endParaRPr>
          </a:p>
          <a:p>
            <a:pPr marL="1428750" lvl="2" indent="-514350">
              <a:buAutoNum type="arabicPeriod"/>
            </a:pPr>
            <a:r>
              <a:rPr lang="en-US" sz="2200" dirty="0" smtClean="0">
                <a:solidFill>
                  <a:prstClr val="white"/>
                </a:solidFill>
              </a:rPr>
              <a:t>Matthew </a:t>
            </a:r>
            <a:r>
              <a:rPr lang="en-US" sz="2200" dirty="0">
                <a:solidFill>
                  <a:prstClr val="white"/>
                </a:solidFill>
              </a:rPr>
              <a:t>9: Healing the paralytic—Jesus’ healing ministry is consistently a way to his teaching </a:t>
            </a:r>
            <a:r>
              <a:rPr lang="en-US" sz="2200" dirty="0" smtClean="0">
                <a:solidFill>
                  <a:prstClr val="white"/>
                </a:solidFill>
              </a:rPr>
              <a:t>ministry</a:t>
            </a:r>
          </a:p>
          <a:p>
            <a:pPr marL="1428750" lvl="2" indent="-514350">
              <a:buAutoNum type="arabicPeriod"/>
            </a:pPr>
            <a:r>
              <a:rPr lang="en-US" sz="2200" dirty="0" smtClean="0">
                <a:solidFill>
                  <a:prstClr val="white"/>
                </a:solidFill>
              </a:rPr>
              <a:t>Mark </a:t>
            </a:r>
            <a:r>
              <a:rPr lang="en-US" sz="2200" dirty="0">
                <a:solidFill>
                  <a:prstClr val="white"/>
                </a:solidFill>
              </a:rPr>
              <a:t>2: The Son of Man is the Lord of the Sabbath which means that the Son of Man is the Lord of All </a:t>
            </a:r>
            <a:endParaRPr lang="en-US" sz="2200" dirty="0" smtClean="0">
              <a:solidFill>
                <a:prstClr val="white"/>
              </a:solidFill>
            </a:endParaRPr>
          </a:p>
          <a:p>
            <a:pPr marL="1428750" lvl="2" indent="-514350">
              <a:buAutoNum type="arabicPeriod"/>
            </a:pPr>
            <a:r>
              <a:rPr lang="en-US" sz="2200" dirty="0" smtClean="0">
                <a:solidFill>
                  <a:prstClr val="white"/>
                </a:solidFill>
              </a:rPr>
              <a:t>John </a:t>
            </a:r>
            <a:r>
              <a:rPr lang="en-US" sz="2200" dirty="0">
                <a:solidFill>
                  <a:prstClr val="white"/>
                </a:solidFill>
              </a:rPr>
              <a:t>3:13: No one has ever gone into heaven except the one who came from heaven—the Son of Man.  </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65459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5" name="Rectangle 4"/>
          <p:cNvSpPr/>
          <p:nvPr/>
        </p:nvSpPr>
        <p:spPr>
          <a:xfrm>
            <a:off x="5679689" y="629567"/>
            <a:ext cx="6512311" cy="5016758"/>
          </a:xfrm>
          <a:prstGeom prst="rect">
            <a:avLst/>
          </a:prstGeom>
        </p:spPr>
        <p:txBody>
          <a:bodyPr wrap="square">
            <a:spAutoFit/>
          </a:bodyPr>
          <a:lstStyle/>
          <a:p>
            <a:r>
              <a:rPr lang="en-US" sz="4800" dirty="0" smtClean="0">
                <a:solidFill>
                  <a:prstClr val="white"/>
                </a:solidFill>
                <a:latin typeface="Book Antiqua" panose="02040602050305030304" pitchFamily="18" charset="0"/>
                <a:ea typeface="Times New Roman" panose="02020603050405020304" pitchFamily="18" charset="0"/>
                <a:cs typeface="Times New Roman" panose="02020603050405020304" pitchFamily="18" charset="0"/>
              </a:rPr>
              <a:t>No </a:t>
            </a:r>
            <a:r>
              <a:rPr lang="en-US" sz="4800" dirty="0">
                <a:solidFill>
                  <a:prstClr val="white"/>
                </a:solidFill>
                <a:latin typeface="Book Antiqua" panose="02040602050305030304" pitchFamily="18" charset="0"/>
                <a:ea typeface="Times New Roman" panose="02020603050405020304" pitchFamily="18" charset="0"/>
                <a:cs typeface="Times New Roman" panose="02020603050405020304" pitchFamily="18" charset="0"/>
              </a:rPr>
              <a:t>one has ascended into heaven except he who descended from heaven, the Son of Man.</a:t>
            </a:r>
            <a:r>
              <a:rPr lang="en-US" sz="4000" dirty="0">
                <a:solidFill>
                  <a:prstClr val="white"/>
                </a:solidFill>
                <a:latin typeface="Book Antiqua" panose="02040602050305030304" pitchFamily="18" charset="0"/>
                <a:ea typeface="Times New Roman" panose="02020603050405020304" pitchFamily="18" charset="0"/>
                <a:cs typeface="Times New Roman" panose="02020603050405020304" pitchFamily="18" charset="0"/>
              </a:rPr>
              <a:t>	</a:t>
            </a:r>
            <a:endParaRPr lang="en-US" sz="4000" dirty="0" smtClean="0">
              <a:solidFill>
                <a:prstClr val="white"/>
              </a:solidFill>
              <a:latin typeface="Book Antiqua" panose="02040602050305030304" pitchFamily="18" charset="0"/>
              <a:ea typeface="Times New Roman" panose="02020603050405020304" pitchFamily="18" charset="0"/>
              <a:cs typeface="Times New Roman" panose="02020603050405020304" pitchFamily="18" charset="0"/>
            </a:endParaRPr>
          </a:p>
          <a:p>
            <a:endParaRPr lang="en-US" sz="4000" dirty="0">
              <a:solidFill>
                <a:prstClr val="white"/>
              </a:solidFill>
              <a:latin typeface="Book Antiqua" panose="02040602050305030304" pitchFamily="18" charset="0"/>
              <a:ea typeface="Times New Roman" panose="02020603050405020304" pitchFamily="18" charset="0"/>
              <a:cs typeface="Times New Roman" panose="02020603050405020304" pitchFamily="18" charset="0"/>
            </a:endParaRPr>
          </a:p>
          <a:p>
            <a:pPr algn="r"/>
            <a:r>
              <a:rPr lang="en-US" sz="4000" dirty="0" smtClean="0">
                <a:solidFill>
                  <a:prstClr val="white"/>
                </a:solidFill>
                <a:latin typeface="Book Antiqua" panose="02040602050305030304" pitchFamily="18" charset="0"/>
                <a:ea typeface="Times New Roman" panose="02020603050405020304" pitchFamily="18" charset="0"/>
                <a:cs typeface="Times New Roman" panose="02020603050405020304" pitchFamily="18" charset="0"/>
              </a:rPr>
              <a:t>John </a:t>
            </a:r>
            <a:r>
              <a:rPr lang="en-US" sz="4000" dirty="0">
                <a:solidFill>
                  <a:prstClr val="white"/>
                </a:solidFill>
                <a:latin typeface="Book Antiqua" panose="02040602050305030304" pitchFamily="18" charset="0"/>
                <a:ea typeface="Times New Roman" panose="02020603050405020304" pitchFamily="18" charset="0"/>
                <a:cs typeface="Times New Roman" panose="02020603050405020304" pitchFamily="18" charset="0"/>
              </a:rPr>
              <a:t>3:13 </a:t>
            </a:r>
            <a:r>
              <a:rPr lang="en-US" sz="4000" dirty="0" smtClean="0">
                <a:solidFill>
                  <a:prstClr val="white"/>
                </a:solidFill>
                <a:latin typeface="Book Antiqua" panose="02040602050305030304" pitchFamily="18" charset="0"/>
                <a:ea typeface="Times New Roman" panose="02020603050405020304" pitchFamily="18" charset="0"/>
                <a:cs typeface="Times New Roman" panose="02020603050405020304" pitchFamily="18" charset="0"/>
              </a:rPr>
              <a:t>ESV</a:t>
            </a:r>
            <a:endParaRPr lang="en-US" sz="3200" dirty="0">
              <a:solidFill>
                <a:prstClr val="white"/>
              </a:solidFill>
            </a:endParaRPr>
          </a:p>
        </p:txBody>
      </p:sp>
    </p:spTree>
    <p:extLst>
      <p:ext uri="{BB962C8B-B14F-4D97-AF65-F5344CB8AC3E}">
        <p14:creationId xmlns:p14="http://schemas.microsoft.com/office/powerpoint/2010/main" val="336033816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4. Messianic King: Eternal Reign</a:t>
            </a:r>
            <a:endParaRPr lang="en-US" sz="7200" dirty="0">
              <a:solidFill>
                <a:schemeClr val="bg1"/>
              </a:solidFill>
            </a:endParaRPr>
          </a:p>
        </p:txBody>
      </p:sp>
      <p:sp>
        <p:nvSpPr>
          <p:cNvPr id="4" name="TextBox 3"/>
          <p:cNvSpPr txBox="1"/>
          <p:nvPr/>
        </p:nvSpPr>
        <p:spPr>
          <a:xfrm>
            <a:off x="663730" y="1512617"/>
            <a:ext cx="10955841" cy="3785652"/>
          </a:xfrm>
          <a:prstGeom prst="rect">
            <a:avLst/>
          </a:prstGeom>
          <a:noFill/>
        </p:spPr>
        <p:txBody>
          <a:bodyPr wrap="square" rtlCol="0">
            <a:spAutoFit/>
          </a:bodyPr>
          <a:lstStyle/>
          <a:p>
            <a:pPr marL="971550" lvl="1" indent="-514350">
              <a:buAutoNum type="alphaLcPeriod"/>
            </a:pPr>
            <a:r>
              <a:rPr lang="en-US" sz="3200" dirty="0" smtClean="0">
                <a:solidFill>
                  <a:prstClr val="white"/>
                </a:solidFill>
              </a:rPr>
              <a:t>Biblical Evidence:</a:t>
            </a:r>
          </a:p>
          <a:p>
            <a:pPr marL="971550" lvl="1" indent="-514350">
              <a:buAutoNum type="alphaLcPeriod"/>
            </a:pPr>
            <a:r>
              <a:rPr lang="en-US" sz="3200" dirty="0" smtClean="0">
                <a:solidFill>
                  <a:prstClr val="white"/>
                </a:solidFill>
              </a:rPr>
              <a:t>Messianic </a:t>
            </a:r>
            <a:r>
              <a:rPr lang="en-US" sz="3200" dirty="0">
                <a:solidFill>
                  <a:prstClr val="white"/>
                </a:solidFill>
              </a:rPr>
              <a:t>Discovery: Divine </a:t>
            </a:r>
            <a:r>
              <a:rPr lang="en-US" sz="3200" dirty="0" err="1" smtClean="0">
                <a:solidFill>
                  <a:prstClr val="white"/>
                </a:solidFill>
              </a:rPr>
              <a:t>Sonship</a:t>
            </a:r>
            <a:endParaRPr lang="en-US" sz="3200" dirty="0" smtClean="0">
              <a:solidFill>
                <a:prstClr val="white"/>
              </a:solidFill>
            </a:endParaRPr>
          </a:p>
          <a:p>
            <a:pPr marL="1428750" lvl="2" indent="-514350">
              <a:buAutoNum type="arabicPeriod"/>
            </a:pPr>
            <a:r>
              <a:rPr lang="en-US" sz="2200" dirty="0" smtClean="0">
                <a:solidFill>
                  <a:prstClr val="white"/>
                </a:solidFill>
              </a:rPr>
              <a:t>Matthew </a:t>
            </a:r>
            <a:r>
              <a:rPr lang="en-US" sz="2200" dirty="0">
                <a:solidFill>
                  <a:prstClr val="white"/>
                </a:solidFill>
              </a:rPr>
              <a:t>9: Healing the paralytic—Jesus’ healing ministry is consistently a way to his teaching </a:t>
            </a:r>
            <a:r>
              <a:rPr lang="en-US" sz="2200" dirty="0" smtClean="0">
                <a:solidFill>
                  <a:prstClr val="white"/>
                </a:solidFill>
              </a:rPr>
              <a:t>ministry</a:t>
            </a:r>
          </a:p>
          <a:p>
            <a:pPr marL="1428750" lvl="2" indent="-514350">
              <a:buAutoNum type="arabicPeriod"/>
            </a:pPr>
            <a:r>
              <a:rPr lang="en-US" sz="2200" dirty="0" smtClean="0">
                <a:solidFill>
                  <a:prstClr val="white"/>
                </a:solidFill>
              </a:rPr>
              <a:t>Mark </a:t>
            </a:r>
            <a:r>
              <a:rPr lang="en-US" sz="2200" dirty="0">
                <a:solidFill>
                  <a:prstClr val="white"/>
                </a:solidFill>
              </a:rPr>
              <a:t>2: The Son of Man is the Lord of the Sabbath which means that the Son of Man is the Lord of All </a:t>
            </a:r>
            <a:endParaRPr lang="en-US" sz="2200" dirty="0" smtClean="0">
              <a:solidFill>
                <a:prstClr val="white"/>
              </a:solidFill>
            </a:endParaRPr>
          </a:p>
          <a:p>
            <a:pPr marL="1428750" lvl="2" indent="-514350">
              <a:buAutoNum type="arabicPeriod"/>
            </a:pPr>
            <a:r>
              <a:rPr lang="en-US" sz="2200" dirty="0" smtClean="0">
                <a:solidFill>
                  <a:prstClr val="white"/>
                </a:solidFill>
              </a:rPr>
              <a:t>John </a:t>
            </a:r>
            <a:r>
              <a:rPr lang="en-US" sz="2200" dirty="0">
                <a:solidFill>
                  <a:prstClr val="white"/>
                </a:solidFill>
              </a:rPr>
              <a:t>3:13: No one has ever gone into heaven except the one who came from heaven—the Son of Man.  </a:t>
            </a:r>
          </a:p>
          <a:p>
            <a:pPr marL="1885950" lvl="3" indent="-514350">
              <a:buAutoNum type="alphaLcPeriod"/>
            </a:pPr>
            <a:r>
              <a:rPr lang="en-US" sz="2200" dirty="0" smtClean="0">
                <a:solidFill>
                  <a:prstClr val="white"/>
                </a:solidFill>
              </a:rPr>
              <a:t>Son </a:t>
            </a:r>
            <a:r>
              <a:rPr lang="en-US" sz="2200" dirty="0">
                <a:solidFill>
                  <a:prstClr val="white"/>
                </a:solidFill>
              </a:rPr>
              <a:t>of Man references, not a human being whose location and work is solely earthly, but a heavenly being who comes down.  </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44525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4. Messianic King: Eternal Reign</a:t>
            </a:r>
            <a:endParaRPr lang="en-US" sz="7200" dirty="0">
              <a:solidFill>
                <a:schemeClr val="bg1"/>
              </a:solidFill>
            </a:endParaRPr>
          </a:p>
        </p:txBody>
      </p:sp>
      <p:sp>
        <p:nvSpPr>
          <p:cNvPr id="4" name="TextBox 3"/>
          <p:cNvSpPr txBox="1"/>
          <p:nvPr/>
        </p:nvSpPr>
        <p:spPr>
          <a:xfrm>
            <a:off x="663730" y="1512617"/>
            <a:ext cx="10955841" cy="4462760"/>
          </a:xfrm>
          <a:prstGeom prst="rect">
            <a:avLst/>
          </a:prstGeom>
          <a:noFill/>
        </p:spPr>
        <p:txBody>
          <a:bodyPr wrap="square" rtlCol="0">
            <a:spAutoFit/>
          </a:bodyPr>
          <a:lstStyle/>
          <a:p>
            <a:pPr marL="971550" lvl="1" indent="-514350">
              <a:buAutoNum type="alphaLcPeriod"/>
            </a:pPr>
            <a:r>
              <a:rPr lang="en-US" sz="3200" dirty="0" smtClean="0">
                <a:solidFill>
                  <a:prstClr val="white"/>
                </a:solidFill>
              </a:rPr>
              <a:t>Biblical Evidence:</a:t>
            </a:r>
          </a:p>
          <a:p>
            <a:pPr marL="971550" lvl="1" indent="-514350">
              <a:buAutoNum type="alphaLcPeriod"/>
            </a:pPr>
            <a:r>
              <a:rPr lang="en-US" sz="3200" dirty="0" smtClean="0">
                <a:solidFill>
                  <a:prstClr val="white"/>
                </a:solidFill>
              </a:rPr>
              <a:t>Messianic </a:t>
            </a:r>
            <a:r>
              <a:rPr lang="en-US" sz="3200" dirty="0">
                <a:solidFill>
                  <a:prstClr val="white"/>
                </a:solidFill>
              </a:rPr>
              <a:t>Discovery: Divine </a:t>
            </a:r>
            <a:r>
              <a:rPr lang="en-US" sz="3200" dirty="0" err="1" smtClean="0">
                <a:solidFill>
                  <a:prstClr val="white"/>
                </a:solidFill>
              </a:rPr>
              <a:t>Sonship</a:t>
            </a:r>
            <a:endParaRPr lang="en-US" sz="3200" dirty="0" smtClean="0">
              <a:solidFill>
                <a:prstClr val="white"/>
              </a:solidFill>
            </a:endParaRPr>
          </a:p>
          <a:p>
            <a:pPr marL="1428750" lvl="2" indent="-514350">
              <a:buAutoNum type="arabicPeriod"/>
            </a:pPr>
            <a:r>
              <a:rPr lang="en-US" sz="2200" dirty="0" smtClean="0">
                <a:solidFill>
                  <a:prstClr val="white"/>
                </a:solidFill>
              </a:rPr>
              <a:t>Matthew </a:t>
            </a:r>
            <a:r>
              <a:rPr lang="en-US" sz="2200" dirty="0">
                <a:solidFill>
                  <a:prstClr val="white"/>
                </a:solidFill>
              </a:rPr>
              <a:t>9: Healing the paralytic—Jesus’ healing ministry is consistently a way to his teaching </a:t>
            </a:r>
            <a:r>
              <a:rPr lang="en-US" sz="2200" dirty="0" smtClean="0">
                <a:solidFill>
                  <a:prstClr val="white"/>
                </a:solidFill>
              </a:rPr>
              <a:t>ministry</a:t>
            </a:r>
          </a:p>
          <a:p>
            <a:pPr marL="1428750" lvl="2" indent="-514350">
              <a:buAutoNum type="arabicPeriod"/>
            </a:pPr>
            <a:r>
              <a:rPr lang="en-US" sz="2200" dirty="0" smtClean="0">
                <a:solidFill>
                  <a:prstClr val="white"/>
                </a:solidFill>
              </a:rPr>
              <a:t>Mark </a:t>
            </a:r>
            <a:r>
              <a:rPr lang="en-US" sz="2200" dirty="0">
                <a:solidFill>
                  <a:prstClr val="white"/>
                </a:solidFill>
              </a:rPr>
              <a:t>2: The Son of Man is the Lord of the Sabbath which means that the Son of Man is the Lord of All </a:t>
            </a:r>
            <a:endParaRPr lang="en-US" sz="2200" dirty="0" smtClean="0">
              <a:solidFill>
                <a:prstClr val="white"/>
              </a:solidFill>
            </a:endParaRPr>
          </a:p>
          <a:p>
            <a:pPr marL="1428750" lvl="2" indent="-514350">
              <a:buAutoNum type="arabicPeriod"/>
            </a:pPr>
            <a:r>
              <a:rPr lang="en-US" sz="2200" dirty="0" smtClean="0">
                <a:solidFill>
                  <a:prstClr val="white"/>
                </a:solidFill>
              </a:rPr>
              <a:t>John </a:t>
            </a:r>
            <a:r>
              <a:rPr lang="en-US" sz="2200" dirty="0">
                <a:solidFill>
                  <a:prstClr val="white"/>
                </a:solidFill>
              </a:rPr>
              <a:t>3:13: No one has ever gone into heaven except the one who came from heaven—the Son of Man.  </a:t>
            </a:r>
          </a:p>
          <a:p>
            <a:pPr marL="1885950" lvl="3" indent="-514350">
              <a:buAutoNum type="alphaLcPeriod"/>
            </a:pPr>
            <a:r>
              <a:rPr lang="en-US" sz="2200" dirty="0" smtClean="0">
                <a:solidFill>
                  <a:prstClr val="white"/>
                </a:solidFill>
              </a:rPr>
              <a:t>Son </a:t>
            </a:r>
            <a:r>
              <a:rPr lang="en-US" sz="2200" dirty="0">
                <a:solidFill>
                  <a:prstClr val="white"/>
                </a:solidFill>
              </a:rPr>
              <a:t>of Man references, not a human being whose location and work is solely earthly, but a heavenly being who comes down.  </a:t>
            </a:r>
          </a:p>
          <a:p>
            <a:pPr marL="1885950" lvl="3" indent="-514350">
              <a:buAutoNum type="alphaLcPeriod"/>
            </a:pPr>
            <a:r>
              <a:rPr lang="en-US" sz="2200" dirty="0" smtClean="0">
                <a:solidFill>
                  <a:prstClr val="white"/>
                </a:solidFill>
              </a:rPr>
              <a:t>This </a:t>
            </a:r>
            <a:r>
              <a:rPr lang="en-US" sz="2200" dirty="0">
                <a:solidFill>
                  <a:prstClr val="white"/>
                </a:solidFill>
              </a:rPr>
              <a:t>is the one who left the heavenly realm where the Ancient of Days rules, to become a human </a:t>
            </a:r>
            <a:endParaRPr lang="en-US" sz="22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299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954107"/>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91319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4. Messianic King: Eternal Reign</a:t>
            </a:r>
            <a:endParaRPr lang="en-US" sz="7200" dirty="0">
              <a:solidFill>
                <a:schemeClr val="bg1"/>
              </a:solidFill>
            </a:endParaRPr>
          </a:p>
        </p:txBody>
      </p:sp>
      <p:sp>
        <p:nvSpPr>
          <p:cNvPr id="4" name="TextBox 3"/>
          <p:cNvSpPr txBox="1"/>
          <p:nvPr/>
        </p:nvSpPr>
        <p:spPr>
          <a:xfrm>
            <a:off x="663730" y="1512617"/>
            <a:ext cx="10955841" cy="4801314"/>
          </a:xfrm>
          <a:prstGeom prst="rect">
            <a:avLst/>
          </a:prstGeom>
          <a:noFill/>
        </p:spPr>
        <p:txBody>
          <a:bodyPr wrap="square" rtlCol="0">
            <a:spAutoFit/>
          </a:bodyPr>
          <a:lstStyle/>
          <a:p>
            <a:pPr marL="971550" lvl="1" indent="-514350">
              <a:buAutoNum type="alphaLcPeriod"/>
            </a:pPr>
            <a:r>
              <a:rPr lang="en-US" sz="3200" dirty="0" smtClean="0">
                <a:solidFill>
                  <a:prstClr val="white"/>
                </a:solidFill>
              </a:rPr>
              <a:t>Biblical Evidence:</a:t>
            </a:r>
          </a:p>
          <a:p>
            <a:pPr marL="971550" lvl="1" indent="-514350">
              <a:buAutoNum type="alphaLcPeriod"/>
            </a:pPr>
            <a:r>
              <a:rPr lang="en-US" sz="3200" dirty="0" smtClean="0">
                <a:solidFill>
                  <a:prstClr val="white"/>
                </a:solidFill>
              </a:rPr>
              <a:t>Messianic </a:t>
            </a:r>
            <a:r>
              <a:rPr lang="en-US" sz="3200" dirty="0">
                <a:solidFill>
                  <a:prstClr val="white"/>
                </a:solidFill>
              </a:rPr>
              <a:t>Discovery: Divine </a:t>
            </a:r>
            <a:r>
              <a:rPr lang="en-US" sz="3200" dirty="0" err="1" smtClean="0">
                <a:solidFill>
                  <a:prstClr val="white"/>
                </a:solidFill>
              </a:rPr>
              <a:t>Sonship</a:t>
            </a:r>
            <a:endParaRPr lang="en-US" sz="3200" dirty="0" smtClean="0">
              <a:solidFill>
                <a:prstClr val="white"/>
              </a:solidFill>
            </a:endParaRPr>
          </a:p>
          <a:p>
            <a:pPr marL="1428750" lvl="2" indent="-514350">
              <a:buAutoNum type="arabicPeriod"/>
            </a:pPr>
            <a:r>
              <a:rPr lang="en-US" sz="2200" dirty="0" smtClean="0">
                <a:solidFill>
                  <a:prstClr val="white"/>
                </a:solidFill>
              </a:rPr>
              <a:t>Matthew </a:t>
            </a:r>
            <a:r>
              <a:rPr lang="en-US" sz="2200" dirty="0">
                <a:solidFill>
                  <a:prstClr val="white"/>
                </a:solidFill>
              </a:rPr>
              <a:t>9: Healing the paralytic—Jesus’ healing ministry is consistently a way to his teaching </a:t>
            </a:r>
            <a:r>
              <a:rPr lang="en-US" sz="2200" dirty="0" smtClean="0">
                <a:solidFill>
                  <a:prstClr val="white"/>
                </a:solidFill>
              </a:rPr>
              <a:t>ministry</a:t>
            </a:r>
          </a:p>
          <a:p>
            <a:pPr marL="1428750" lvl="2" indent="-514350">
              <a:buAutoNum type="arabicPeriod"/>
            </a:pPr>
            <a:r>
              <a:rPr lang="en-US" sz="2200" dirty="0" smtClean="0">
                <a:solidFill>
                  <a:prstClr val="white"/>
                </a:solidFill>
              </a:rPr>
              <a:t>Mark </a:t>
            </a:r>
            <a:r>
              <a:rPr lang="en-US" sz="2200" dirty="0">
                <a:solidFill>
                  <a:prstClr val="white"/>
                </a:solidFill>
              </a:rPr>
              <a:t>2: The Son of Man is the Lord of the Sabbath which means that the Son of Man is the Lord of All </a:t>
            </a:r>
            <a:endParaRPr lang="en-US" sz="2200" dirty="0" smtClean="0">
              <a:solidFill>
                <a:prstClr val="white"/>
              </a:solidFill>
            </a:endParaRPr>
          </a:p>
          <a:p>
            <a:pPr marL="1428750" lvl="2" indent="-514350">
              <a:buAutoNum type="arabicPeriod"/>
            </a:pPr>
            <a:r>
              <a:rPr lang="en-US" sz="2200" dirty="0" smtClean="0">
                <a:solidFill>
                  <a:prstClr val="white"/>
                </a:solidFill>
              </a:rPr>
              <a:t>John </a:t>
            </a:r>
            <a:r>
              <a:rPr lang="en-US" sz="2200" dirty="0">
                <a:solidFill>
                  <a:prstClr val="white"/>
                </a:solidFill>
              </a:rPr>
              <a:t>3:13: No one has ever gone into heaven except the one who came from heaven—the Son of Man.  </a:t>
            </a:r>
          </a:p>
          <a:p>
            <a:pPr marL="1885950" lvl="3" indent="-514350">
              <a:buAutoNum type="alphaLcPeriod"/>
            </a:pPr>
            <a:r>
              <a:rPr lang="en-US" sz="2200" dirty="0" smtClean="0">
                <a:solidFill>
                  <a:prstClr val="white"/>
                </a:solidFill>
              </a:rPr>
              <a:t>Son </a:t>
            </a:r>
            <a:r>
              <a:rPr lang="en-US" sz="2200" dirty="0">
                <a:solidFill>
                  <a:prstClr val="white"/>
                </a:solidFill>
              </a:rPr>
              <a:t>of Man references, not a human being whose location and work is solely earthly, but a heavenly being who comes down.  </a:t>
            </a:r>
          </a:p>
          <a:p>
            <a:pPr marL="1885950" lvl="3" indent="-514350">
              <a:buAutoNum type="alphaLcPeriod"/>
            </a:pPr>
            <a:r>
              <a:rPr lang="en-US" sz="2200" dirty="0" smtClean="0">
                <a:solidFill>
                  <a:prstClr val="white"/>
                </a:solidFill>
              </a:rPr>
              <a:t>This </a:t>
            </a:r>
            <a:r>
              <a:rPr lang="en-US" sz="2200" dirty="0">
                <a:solidFill>
                  <a:prstClr val="white"/>
                </a:solidFill>
              </a:rPr>
              <a:t>is the one who left the heavenly realm where the Ancient of Days rules, to become a human </a:t>
            </a:r>
            <a:endParaRPr lang="en-US" sz="2200" dirty="0" smtClean="0">
              <a:solidFill>
                <a:prstClr val="white"/>
              </a:solidFill>
            </a:endParaRPr>
          </a:p>
          <a:p>
            <a:pPr marL="1885950" lvl="3" indent="-514350">
              <a:buAutoNum type="alphaLcPeriod"/>
            </a:pPr>
            <a:r>
              <a:rPr lang="en-US" sz="2200" dirty="0" smtClean="0">
                <a:solidFill>
                  <a:prstClr val="white"/>
                </a:solidFill>
              </a:rPr>
              <a:t>And </a:t>
            </a:r>
            <a:r>
              <a:rPr lang="en-US" sz="2200" dirty="0">
                <a:solidFill>
                  <a:prstClr val="white"/>
                </a:solidFill>
              </a:rPr>
              <a:t>this is one who returns to heaven when his earthly work is done</a:t>
            </a:r>
            <a:r>
              <a:rPr lang="en-US" sz="2200" dirty="0" smtClean="0">
                <a:solidFill>
                  <a:prstClr val="white"/>
                </a:solidFill>
              </a:rPr>
              <a:t>.</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07645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grayscl/>
          </a:blip>
          <a:stretch>
            <a:fillRect/>
          </a:stretch>
        </p:blipFill>
        <p:spPr>
          <a:xfrm>
            <a:off x="0" y="0"/>
            <a:ext cx="12192000" cy="6858000"/>
          </a:xfrm>
          <a:prstGeom prst="rect">
            <a:avLst/>
          </a:prstGeom>
        </p:spPr>
      </p:pic>
      <p:sp>
        <p:nvSpPr>
          <p:cNvPr id="8" name="Rectangle 7"/>
          <p:cNvSpPr/>
          <p:nvPr/>
        </p:nvSpPr>
        <p:spPr>
          <a:xfrm>
            <a:off x="5527288" y="674400"/>
            <a:ext cx="6664712" cy="5262979"/>
          </a:xfrm>
          <a:prstGeom prst="rect">
            <a:avLst/>
          </a:prstGeom>
        </p:spPr>
        <p:txBody>
          <a:bodyPr wrap="square">
            <a:spAutoFit/>
          </a:bodyPr>
          <a:lstStyle/>
          <a:p>
            <a:r>
              <a:rPr lang="en-US" sz="4800" dirty="0" smtClean="0">
                <a:solidFill>
                  <a:schemeClr val="bg1"/>
                </a:solidFill>
                <a:latin typeface="+mj-lt"/>
              </a:rPr>
              <a:t>He </a:t>
            </a:r>
            <a:r>
              <a:rPr lang="en-US" sz="4800" dirty="0">
                <a:solidFill>
                  <a:schemeClr val="bg1"/>
                </a:solidFill>
                <a:latin typeface="+mj-lt"/>
              </a:rPr>
              <a:t>descended from heaven before he ever ascended to heaven (Sproul, Might Christ, 23</a:t>
            </a:r>
            <a:r>
              <a:rPr lang="en-US" sz="4800" dirty="0" smtClean="0">
                <a:solidFill>
                  <a:schemeClr val="bg1"/>
                </a:solidFill>
                <a:latin typeface="+mj-lt"/>
              </a:rPr>
              <a:t>).  </a:t>
            </a:r>
          </a:p>
          <a:p>
            <a:endParaRPr lang="en-US" sz="4800" dirty="0">
              <a:solidFill>
                <a:schemeClr val="bg1"/>
              </a:solidFill>
              <a:latin typeface="+mj-lt"/>
            </a:endParaRPr>
          </a:p>
          <a:p>
            <a:r>
              <a:rPr lang="en-US" sz="4800" dirty="0" smtClean="0">
                <a:solidFill>
                  <a:schemeClr val="bg1"/>
                </a:solidFill>
                <a:latin typeface="+mj-lt"/>
              </a:rPr>
              <a:t>Daniel </a:t>
            </a:r>
            <a:r>
              <a:rPr lang="en-US" sz="4800" dirty="0">
                <a:solidFill>
                  <a:schemeClr val="bg1"/>
                </a:solidFill>
                <a:latin typeface="+mj-lt"/>
              </a:rPr>
              <a:t>7 is the Son of Man’s arrival; Acts 1:9 is the Son of Man’s </a:t>
            </a:r>
            <a:r>
              <a:rPr lang="en-US" sz="4800" dirty="0" smtClean="0">
                <a:solidFill>
                  <a:schemeClr val="bg1"/>
                </a:solidFill>
                <a:latin typeface="+mj-lt"/>
              </a:rPr>
              <a:t>departure. </a:t>
            </a:r>
            <a:endParaRPr lang="en-US" sz="4800" dirty="0">
              <a:solidFill>
                <a:schemeClr val="bg1"/>
              </a:solidFill>
              <a:latin typeface="+mj-lt"/>
            </a:endParaRPr>
          </a:p>
        </p:txBody>
      </p:sp>
    </p:spTree>
    <p:extLst>
      <p:ext uri="{BB962C8B-B14F-4D97-AF65-F5344CB8AC3E}">
        <p14:creationId xmlns:p14="http://schemas.microsoft.com/office/powerpoint/2010/main" val="126700817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00575"/>
            <a:ext cx="11620500" cy="2047875"/>
          </a:xfrm>
        </p:spPr>
        <p:txBody>
          <a:bodyPr>
            <a:normAutofit fontScale="90000"/>
          </a:bodyPr>
          <a:lstStyle/>
          <a:p>
            <a:r>
              <a:rPr lang="en-US" sz="8900" dirty="0" smtClean="0">
                <a:solidFill>
                  <a:schemeClr val="bg1"/>
                </a:solidFill>
              </a:rPr>
              <a:t>v. What Does Jesus’ being the “Son of Man” Mean for Us? </a:t>
            </a:r>
            <a:endParaRPr lang="en-US" sz="4000" dirty="0">
              <a:solidFill>
                <a:schemeClr val="bg1"/>
              </a:solidFill>
            </a:endParaRP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630" r="630"/>
          <a:stretch>
            <a:fillRect/>
          </a:stretch>
        </p:blipFill>
        <p:spPr/>
      </p:pic>
    </p:spTree>
    <p:extLst>
      <p:ext uri="{BB962C8B-B14F-4D97-AF65-F5344CB8AC3E}">
        <p14:creationId xmlns:p14="http://schemas.microsoft.com/office/powerpoint/2010/main" val="297066186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smtClean="0">
                <a:solidFill>
                  <a:schemeClr val="bg1"/>
                </a:solidFill>
              </a:rPr>
              <a:t>5. Conclusion: Transformation? </a:t>
            </a:r>
            <a:endParaRPr lang="en-US" sz="8800" dirty="0">
              <a:solidFill>
                <a:schemeClr val="bg1"/>
              </a:solidFill>
            </a:endParaRPr>
          </a:p>
        </p:txBody>
      </p:sp>
      <p:sp>
        <p:nvSpPr>
          <p:cNvPr id="4" name="TextBox 3"/>
          <p:cNvSpPr txBox="1"/>
          <p:nvPr/>
        </p:nvSpPr>
        <p:spPr>
          <a:xfrm>
            <a:off x="1200848" y="1515423"/>
            <a:ext cx="10848510" cy="1631216"/>
          </a:xfrm>
          <a:prstGeom prst="rect">
            <a:avLst/>
          </a:prstGeom>
          <a:noFill/>
        </p:spPr>
        <p:txBody>
          <a:bodyPr wrap="square" rtlCol="0">
            <a:spAutoFit/>
          </a:bodyPr>
          <a:lstStyle/>
          <a:p>
            <a:pPr marL="457200" indent="-457200">
              <a:buAutoNum type="arabicPeriod"/>
            </a:pPr>
            <a:r>
              <a:rPr lang="en-US" sz="2400" dirty="0" smtClean="0">
                <a:solidFill>
                  <a:prstClr val="white"/>
                </a:solidFill>
              </a:rPr>
              <a:t>God’s </a:t>
            </a:r>
            <a:r>
              <a:rPr lang="en-US" sz="2400" dirty="0">
                <a:solidFill>
                  <a:prstClr val="white"/>
                </a:solidFill>
              </a:rPr>
              <a:t>Kingdom has broken into our world through the Son of </a:t>
            </a:r>
            <a:r>
              <a:rPr lang="en-US" sz="2400" dirty="0" smtClean="0">
                <a:solidFill>
                  <a:prstClr val="white"/>
                </a:solidFill>
              </a:rPr>
              <a:t>Man</a:t>
            </a:r>
          </a:p>
          <a:p>
            <a:pPr marL="914400" lvl="1" indent="-457200">
              <a:buAutoNum type="alphaLcPeriod"/>
            </a:pPr>
            <a:r>
              <a:rPr lang="en-US" sz="2000" dirty="0" smtClean="0">
                <a:solidFill>
                  <a:prstClr val="white"/>
                </a:solidFill>
              </a:rPr>
              <a:t>Is </a:t>
            </a:r>
            <a:r>
              <a:rPr lang="en-US" sz="2000" dirty="0">
                <a:solidFill>
                  <a:prstClr val="white"/>
                </a:solidFill>
              </a:rPr>
              <a:t>this kingdom what we want or are we trying to establish our own dominion? </a:t>
            </a:r>
            <a:endParaRPr lang="en-US" sz="2000" dirty="0" smtClean="0">
              <a:solidFill>
                <a:prstClr val="white"/>
              </a:solidFill>
            </a:endParaRPr>
          </a:p>
          <a:p>
            <a:pPr marL="914400" lvl="1" indent="-457200">
              <a:buAutoNum type="alphaLcPeriod"/>
            </a:pPr>
            <a:endParaRPr lang="en-US" sz="2000" dirty="0" smtClean="0">
              <a:solidFill>
                <a:prstClr val="white"/>
              </a:solidFill>
            </a:endParaRPr>
          </a:p>
          <a:p>
            <a:pPr lvl="1"/>
            <a:endParaRPr lang="en-US" sz="36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02908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smtClean="0">
                <a:solidFill>
                  <a:schemeClr val="bg1"/>
                </a:solidFill>
              </a:rPr>
              <a:t>5. Conclusion: Transformation? </a:t>
            </a:r>
            <a:endParaRPr lang="en-US" sz="8800" dirty="0">
              <a:solidFill>
                <a:schemeClr val="bg1"/>
              </a:solidFill>
            </a:endParaRPr>
          </a:p>
        </p:txBody>
      </p:sp>
      <p:sp>
        <p:nvSpPr>
          <p:cNvPr id="4" name="TextBox 3"/>
          <p:cNvSpPr txBox="1"/>
          <p:nvPr/>
        </p:nvSpPr>
        <p:spPr>
          <a:xfrm>
            <a:off x="1200848" y="1515423"/>
            <a:ext cx="10848510" cy="2062103"/>
          </a:xfrm>
          <a:prstGeom prst="rect">
            <a:avLst/>
          </a:prstGeom>
          <a:noFill/>
        </p:spPr>
        <p:txBody>
          <a:bodyPr wrap="square" rtlCol="0">
            <a:spAutoFit/>
          </a:bodyPr>
          <a:lstStyle/>
          <a:p>
            <a:pPr marL="457200" indent="-457200">
              <a:buAutoNum type="arabicPeriod"/>
            </a:pPr>
            <a:r>
              <a:rPr lang="en-US" sz="2400" dirty="0" smtClean="0">
                <a:solidFill>
                  <a:prstClr val="white"/>
                </a:solidFill>
              </a:rPr>
              <a:t>God’s </a:t>
            </a:r>
            <a:r>
              <a:rPr lang="en-US" sz="2400" dirty="0">
                <a:solidFill>
                  <a:prstClr val="white"/>
                </a:solidFill>
              </a:rPr>
              <a:t>Kingdom has broken into our world through the Son of </a:t>
            </a:r>
            <a:r>
              <a:rPr lang="en-US" sz="2400" dirty="0" smtClean="0">
                <a:solidFill>
                  <a:prstClr val="white"/>
                </a:solidFill>
              </a:rPr>
              <a:t>Man</a:t>
            </a:r>
          </a:p>
          <a:p>
            <a:pPr marL="914400" lvl="1" indent="-457200">
              <a:buAutoNum type="alphaLcPeriod"/>
            </a:pPr>
            <a:r>
              <a:rPr lang="en-US" sz="2000" dirty="0" smtClean="0">
                <a:solidFill>
                  <a:prstClr val="white"/>
                </a:solidFill>
              </a:rPr>
              <a:t>Is </a:t>
            </a:r>
            <a:r>
              <a:rPr lang="en-US" sz="2000" dirty="0">
                <a:solidFill>
                  <a:prstClr val="white"/>
                </a:solidFill>
              </a:rPr>
              <a:t>this kingdom what we want or are we trying to establish our own dominion? </a:t>
            </a:r>
            <a:endParaRPr lang="en-US" sz="2000" dirty="0" smtClean="0">
              <a:solidFill>
                <a:prstClr val="white"/>
              </a:solidFill>
            </a:endParaRPr>
          </a:p>
          <a:p>
            <a:pPr marL="914400" lvl="1" indent="-457200">
              <a:buAutoNum type="alphaLcPeriod"/>
            </a:pPr>
            <a:endParaRPr lang="en-US" sz="2000" dirty="0" smtClean="0">
              <a:solidFill>
                <a:prstClr val="white"/>
              </a:solidFill>
            </a:endParaRPr>
          </a:p>
          <a:p>
            <a:pPr marL="457200" indent="-457200">
              <a:buAutoNum type="arabicPeriod"/>
            </a:pPr>
            <a:r>
              <a:rPr lang="en-US" sz="2400" dirty="0" smtClean="0">
                <a:solidFill>
                  <a:prstClr val="white"/>
                </a:solidFill>
              </a:rPr>
              <a:t>The </a:t>
            </a:r>
            <a:r>
              <a:rPr lang="en-US" sz="2400" dirty="0">
                <a:solidFill>
                  <a:prstClr val="white"/>
                </a:solidFill>
              </a:rPr>
              <a:t>Son of Man will descend again to complete his kingdom work </a:t>
            </a:r>
            <a:r>
              <a:rPr lang="en-US" sz="2400" dirty="0" smtClean="0">
                <a:solidFill>
                  <a:prstClr val="white"/>
                </a:solidFill>
              </a:rPr>
              <a:t>eternally</a:t>
            </a:r>
          </a:p>
          <a:p>
            <a:pPr marL="914400" lvl="1" indent="-457200">
              <a:buAutoNum type="alphaLcPeriod"/>
            </a:pPr>
            <a:r>
              <a:rPr lang="en-US" sz="2000" dirty="0" smtClean="0">
                <a:solidFill>
                  <a:prstClr val="white"/>
                </a:solidFill>
              </a:rPr>
              <a:t>Is </a:t>
            </a:r>
            <a:r>
              <a:rPr lang="en-US" sz="2000" dirty="0">
                <a:solidFill>
                  <a:prstClr val="white"/>
                </a:solidFill>
              </a:rPr>
              <a:t>being with the Son of Man where we want to be for eternity? </a:t>
            </a:r>
            <a:endParaRPr lang="en-US" sz="2000" dirty="0" smtClean="0">
              <a:solidFill>
                <a:prstClr val="white"/>
              </a:solidFill>
            </a:endParaRPr>
          </a:p>
          <a:p>
            <a:pPr marL="914400" lvl="1" indent="-457200">
              <a:buAutoNum type="alphaLcPeriod"/>
            </a:pPr>
            <a:endParaRPr lang="en-US" sz="20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92524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smtClean="0">
                <a:solidFill>
                  <a:schemeClr val="bg1"/>
                </a:solidFill>
              </a:rPr>
              <a:t>5. Conclusion: Transformation? </a:t>
            </a:r>
            <a:endParaRPr lang="en-US" sz="8800" dirty="0">
              <a:solidFill>
                <a:schemeClr val="bg1"/>
              </a:solidFill>
            </a:endParaRPr>
          </a:p>
        </p:txBody>
      </p:sp>
      <p:sp>
        <p:nvSpPr>
          <p:cNvPr id="4" name="TextBox 3"/>
          <p:cNvSpPr txBox="1"/>
          <p:nvPr/>
        </p:nvSpPr>
        <p:spPr>
          <a:xfrm>
            <a:off x="1200848" y="1515423"/>
            <a:ext cx="10848510" cy="3908762"/>
          </a:xfrm>
          <a:prstGeom prst="rect">
            <a:avLst/>
          </a:prstGeom>
          <a:noFill/>
        </p:spPr>
        <p:txBody>
          <a:bodyPr wrap="square" rtlCol="0">
            <a:spAutoFit/>
          </a:bodyPr>
          <a:lstStyle/>
          <a:p>
            <a:pPr marL="457200" indent="-457200">
              <a:buAutoNum type="arabicPeriod"/>
            </a:pPr>
            <a:r>
              <a:rPr lang="en-US" sz="2400" dirty="0" smtClean="0">
                <a:solidFill>
                  <a:prstClr val="white"/>
                </a:solidFill>
              </a:rPr>
              <a:t>God’s </a:t>
            </a:r>
            <a:r>
              <a:rPr lang="en-US" sz="2400" dirty="0">
                <a:solidFill>
                  <a:prstClr val="white"/>
                </a:solidFill>
              </a:rPr>
              <a:t>Kingdom has broken into our world through the Son of </a:t>
            </a:r>
            <a:r>
              <a:rPr lang="en-US" sz="2400" dirty="0" smtClean="0">
                <a:solidFill>
                  <a:prstClr val="white"/>
                </a:solidFill>
              </a:rPr>
              <a:t>Man</a:t>
            </a:r>
          </a:p>
          <a:p>
            <a:pPr marL="914400" lvl="1" indent="-457200">
              <a:buAutoNum type="alphaLcPeriod"/>
            </a:pPr>
            <a:r>
              <a:rPr lang="en-US" sz="2000" dirty="0" smtClean="0">
                <a:solidFill>
                  <a:prstClr val="white"/>
                </a:solidFill>
              </a:rPr>
              <a:t>Is </a:t>
            </a:r>
            <a:r>
              <a:rPr lang="en-US" sz="2000" dirty="0">
                <a:solidFill>
                  <a:prstClr val="white"/>
                </a:solidFill>
              </a:rPr>
              <a:t>this kingdom what we want or are we trying to establish our own dominion? </a:t>
            </a:r>
            <a:endParaRPr lang="en-US" sz="2000" dirty="0" smtClean="0">
              <a:solidFill>
                <a:prstClr val="white"/>
              </a:solidFill>
            </a:endParaRPr>
          </a:p>
          <a:p>
            <a:pPr marL="914400" lvl="1" indent="-457200">
              <a:buAutoNum type="alphaLcPeriod"/>
            </a:pPr>
            <a:endParaRPr lang="en-US" sz="2000" dirty="0" smtClean="0">
              <a:solidFill>
                <a:prstClr val="white"/>
              </a:solidFill>
            </a:endParaRPr>
          </a:p>
          <a:p>
            <a:pPr marL="457200" indent="-457200">
              <a:buAutoNum type="arabicPeriod"/>
            </a:pPr>
            <a:r>
              <a:rPr lang="en-US" sz="2400" dirty="0" smtClean="0">
                <a:solidFill>
                  <a:prstClr val="white"/>
                </a:solidFill>
              </a:rPr>
              <a:t>The </a:t>
            </a:r>
            <a:r>
              <a:rPr lang="en-US" sz="2400" dirty="0">
                <a:solidFill>
                  <a:prstClr val="white"/>
                </a:solidFill>
              </a:rPr>
              <a:t>Son of Man will descend again to complete his kingdom work </a:t>
            </a:r>
            <a:r>
              <a:rPr lang="en-US" sz="2400" dirty="0" smtClean="0">
                <a:solidFill>
                  <a:prstClr val="white"/>
                </a:solidFill>
              </a:rPr>
              <a:t>eternally</a:t>
            </a:r>
          </a:p>
          <a:p>
            <a:pPr marL="914400" lvl="1" indent="-457200">
              <a:buAutoNum type="alphaLcPeriod"/>
            </a:pPr>
            <a:r>
              <a:rPr lang="en-US" sz="2000" dirty="0" smtClean="0">
                <a:solidFill>
                  <a:prstClr val="white"/>
                </a:solidFill>
              </a:rPr>
              <a:t>Is </a:t>
            </a:r>
            <a:r>
              <a:rPr lang="en-US" sz="2000" dirty="0">
                <a:solidFill>
                  <a:prstClr val="white"/>
                </a:solidFill>
              </a:rPr>
              <a:t>being with the Son of Man where we want to be for eternity? </a:t>
            </a:r>
            <a:endParaRPr lang="en-US" sz="2000" dirty="0" smtClean="0">
              <a:solidFill>
                <a:prstClr val="white"/>
              </a:solidFill>
            </a:endParaRPr>
          </a:p>
          <a:p>
            <a:pPr marL="914400" lvl="1" indent="-457200">
              <a:buAutoNum type="alphaLcPeriod"/>
            </a:pPr>
            <a:endParaRPr lang="en-US" sz="2000" dirty="0" smtClean="0">
              <a:solidFill>
                <a:prstClr val="white"/>
              </a:solidFill>
            </a:endParaRPr>
          </a:p>
          <a:p>
            <a:pPr marL="457200" indent="-457200">
              <a:buAutoNum type="arabicPeriod"/>
            </a:pPr>
            <a:r>
              <a:rPr lang="en-US" sz="2400" dirty="0" smtClean="0">
                <a:solidFill>
                  <a:prstClr val="white"/>
                </a:solidFill>
              </a:rPr>
              <a:t>The </a:t>
            </a:r>
            <a:r>
              <a:rPr lang="en-US" sz="2400" dirty="0">
                <a:solidFill>
                  <a:prstClr val="white"/>
                </a:solidFill>
              </a:rPr>
              <a:t>Son of Man accomplishes his kingdom work through </a:t>
            </a:r>
            <a:r>
              <a:rPr lang="en-US" sz="2400" dirty="0" smtClean="0">
                <a:solidFill>
                  <a:prstClr val="white"/>
                </a:solidFill>
              </a:rPr>
              <a:t>suffering</a:t>
            </a:r>
          </a:p>
          <a:p>
            <a:pPr marL="914400" lvl="1" indent="-457200">
              <a:buAutoNum type="alphaLcPeriod"/>
            </a:pPr>
            <a:r>
              <a:rPr lang="en-US" sz="2000" dirty="0" smtClean="0">
                <a:solidFill>
                  <a:prstClr val="white"/>
                </a:solidFill>
              </a:rPr>
              <a:t>We </a:t>
            </a:r>
            <a:r>
              <a:rPr lang="en-US" sz="2000" dirty="0">
                <a:solidFill>
                  <a:prstClr val="white"/>
                </a:solidFill>
              </a:rPr>
              <a:t>are to be like the Son of Man in all things—including his persecution (Luke </a:t>
            </a:r>
            <a:r>
              <a:rPr lang="en-US" sz="2000" dirty="0" smtClean="0">
                <a:solidFill>
                  <a:prstClr val="white"/>
                </a:solidFill>
              </a:rPr>
              <a:t>6:22)</a:t>
            </a:r>
          </a:p>
          <a:p>
            <a:pPr marL="914400" lvl="1" indent="-457200">
              <a:buAutoNum type="alphaLcPeriod"/>
            </a:pPr>
            <a:r>
              <a:rPr lang="en-US" sz="2000" dirty="0" smtClean="0">
                <a:solidFill>
                  <a:prstClr val="white"/>
                </a:solidFill>
              </a:rPr>
              <a:t>Do </a:t>
            </a:r>
            <a:r>
              <a:rPr lang="en-US" sz="2000" dirty="0">
                <a:solidFill>
                  <a:prstClr val="white"/>
                </a:solidFill>
              </a:rPr>
              <a:t>we want to be like him in all things? In a world that hates him? </a:t>
            </a:r>
            <a:endParaRPr lang="en-US" sz="2000" dirty="0" smtClean="0">
              <a:solidFill>
                <a:prstClr val="white"/>
              </a:solidFill>
            </a:endParaRPr>
          </a:p>
          <a:p>
            <a:pPr marL="914400" lvl="1" indent="-457200">
              <a:buAutoNum type="alphaLcPeriod"/>
            </a:pPr>
            <a:endParaRPr lang="en-US" sz="2000" dirty="0" smtClean="0">
              <a:solidFill>
                <a:prstClr val="white"/>
              </a:solidFill>
            </a:endParaRPr>
          </a:p>
          <a:p>
            <a:pPr lvl="1"/>
            <a:endParaRPr lang="en-US" sz="36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76291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smtClean="0">
                <a:solidFill>
                  <a:schemeClr val="bg1"/>
                </a:solidFill>
              </a:rPr>
              <a:t>5. Conclusion: Transformation? </a:t>
            </a:r>
            <a:endParaRPr lang="en-US" sz="8800" dirty="0">
              <a:solidFill>
                <a:schemeClr val="bg1"/>
              </a:solidFill>
            </a:endParaRPr>
          </a:p>
        </p:txBody>
      </p:sp>
      <p:sp>
        <p:nvSpPr>
          <p:cNvPr id="4" name="TextBox 3"/>
          <p:cNvSpPr txBox="1"/>
          <p:nvPr/>
        </p:nvSpPr>
        <p:spPr>
          <a:xfrm>
            <a:off x="1200848" y="1515423"/>
            <a:ext cx="10848510" cy="4893647"/>
          </a:xfrm>
          <a:prstGeom prst="rect">
            <a:avLst/>
          </a:prstGeom>
          <a:noFill/>
        </p:spPr>
        <p:txBody>
          <a:bodyPr wrap="square" rtlCol="0">
            <a:spAutoFit/>
          </a:bodyPr>
          <a:lstStyle/>
          <a:p>
            <a:pPr marL="457200" indent="-457200">
              <a:buAutoNum type="arabicPeriod"/>
            </a:pPr>
            <a:r>
              <a:rPr lang="en-US" sz="2400" dirty="0" smtClean="0">
                <a:solidFill>
                  <a:prstClr val="white"/>
                </a:solidFill>
              </a:rPr>
              <a:t>God’s </a:t>
            </a:r>
            <a:r>
              <a:rPr lang="en-US" sz="2400" dirty="0">
                <a:solidFill>
                  <a:prstClr val="white"/>
                </a:solidFill>
              </a:rPr>
              <a:t>Kingdom has broken into our world through the Son of </a:t>
            </a:r>
            <a:r>
              <a:rPr lang="en-US" sz="2400" dirty="0" smtClean="0">
                <a:solidFill>
                  <a:prstClr val="white"/>
                </a:solidFill>
              </a:rPr>
              <a:t>Man</a:t>
            </a:r>
          </a:p>
          <a:p>
            <a:pPr marL="914400" lvl="1" indent="-457200">
              <a:buAutoNum type="alphaLcPeriod"/>
            </a:pPr>
            <a:r>
              <a:rPr lang="en-US" sz="2000" dirty="0" smtClean="0">
                <a:solidFill>
                  <a:prstClr val="white"/>
                </a:solidFill>
              </a:rPr>
              <a:t>Is </a:t>
            </a:r>
            <a:r>
              <a:rPr lang="en-US" sz="2000" dirty="0">
                <a:solidFill>
                  <a:prstClr val="white"/>
                </a:solidFill>
              </a:rPr>
              <a:t>this kingdom what we want or are we trying to establish our own dominion? </a:t>
            </a:r>
            <a:endParaRPr lang="en-US" sz="2000" dirty="0" smtClean="0">
              <a:solidFill>
                <a:prstClr val="white"/>
              </a:solidFill>
            </a:endParaRPr>
          </a:p>
          <a:p>
            <a:pPr marL="914400" lvl="1" indent="-457200">
              <a:buAutoNum type="alphaLcPeriod"/>
            </a:pPr>
            <a:endParaRPr lang="en-US" sz="2000" dirty="0" smtClean="0">
              <a:solidFill>
                <a:prstClr val="white"/>
              </a:solidFill>
            </a:endParaRPr>
          </a:p>
          <a:p>
            <a:pPr marL="457200" indent="-457200">
              <a:buAutoNum type="arabicPeriod"/>
            </a:pPr>
            <a:r>
              <a:rPr lang="en-US" sz="2400" dirty="0" smtClean="0">
                <a:solidFill>
                  <a:prstClr val="white"/>
                </a:solidFill>
              </a:rPr>
              <a:t>The </a:t>
            </a:r>
            <a:r>
              <a:rPr lang="en-US" sz="2400" dirty="0">
                <a:solidFill>
                  <a:prstClr val="white"/>
                </a:solidFill>
              </a:rPr>
              <a:t>Son of Man will descend again to complete his kingdom work </a:t>
            </a:r>
            <a:r>
              <a:rPr lang="en-US" sz="2400" dirty="0" smtClean="0">
                <a:solidFill>
                  <a:prstClr val="white"/>
                </a:solidFill>
              </a:rPr>
              <a:t>eternally</a:t>
            </a:r>
          </a:p>
          <a:p>
            <a:pPr marL="914400" lvl="1" indent="-457200">
              <a:buAutoNum type="alphaLcPeriod"/>
            </a:pPr>
            <a:r>
              <a:rPr lang="en-US" sz="2000" dirty="0" smtClean="0">
                <a:solidFill>
                  <a:prstClr val="white"/>
                </a:solidFill>
              </a:rPr>
              <a:t>Is </a:t>
            </a:r>
            <a:r>
              <a:rPr lang="en-US" sz="2000" dirty="0">
                <a:solidFill>
                  <a:prstClr val="white"/>
                </a:solidFill>
              </a:rPr>
              <a:t>being with the Son of Man where we want to be for eternity? </a:t>
            </a:r>
            <a:endParaRPr lang="en-US" sz="2000" dirty="0" smtClean="0">
              <a:solidFill>
                <a:prstClr val="white"/>
              </a:solidFill>
            </a:endParaRPr>
          </a:p>
          <a:p>
            <a:pPr marL="914400" lvl="1" indent="-457200">
              <a:buAutoNum type="alphaLcPeriod"/>
            </a:pPr>
            <a:endParaRPr lang="en-US" sz="2000" dirty="0" smtClean="0">
              <a:solidFill>
                <a:prstClr val="white"/>
              </a:solidFill>
            </a:endParaRPr>
          </a:p>
          <a:p>
            <a:pPr marL="457200" indent="-457200">
              <a:buAutoNum type="arabicPeriod"/>
            </a:pPr>
            <a:r>
              <a:rPr lang="en-US" sz="2400" dirty="0" smtClean="0">
                <a:solidFill>
                  <a:prstClr val="white"/>
                </a:solidFill>
              </a:rPr>
              <a:t>The </a:t>
            </a:r>
            <a:r>
              <a:rPr lang="en-US" sz="2400" dirty="0">
                <a:solidFill>
                  <a:prstClr val="white"/>
                </a:solidFill>
              </a:rPr>
              <a:t>Son of Man accomplishes his kingdom work through </a:t>
            </a:r>
            <a:r>
              <a:rPr lang="en-US" sz="2400" dirty="0" smtClean="0">
                <a:solidFill>
                  <a:prstClr val="white"/>
                </a:solidFill>
              </a:rPr>
              <a:t>suffering</a:t>
            </a:r>
          </a:p>
          <a:p>
            <a:pPr marL="914400" lvl="1" indent="-457200">
              <a:buAutoNum type="alphaLcPeriod"/>
            </a:pPr>
            <a:r>
              <a:rPr lang="en-US" sz="2000" dirty="0" smtClean="0">
                <a:solidFill>
                  <a:prstClr val="white"/>
                </a:solidFill>
              </a:rPr>
              <a:t>We </a:t>
            </a:r>
            <a:r>
              <a:rPr lang="en-US" sz="2000" dirty="0">
                <a:solidFill>
                  <a:prstClr val="white"/>
                </a:solidFill>
              </a:rPr>
              <a:t>are to be like the Son of Man in all things—including his persecution (Luke </a:t>
            </a:r>
            <a:r>
              <a:rPr lang="en-US" sz="2000" dirty="0" smtClean="0">
                <a:solidFill>
                  <a:prstClr val="white"/>
                </a:solidFill>
              </a:rPr>
              <a:t>6:22)</a:t>
            </a:r>
          </a:p>
          <a:p>
            <a:pPr marL="914400" lvl="1" indent="-457200">
              <a:buAutoNum type="alphaLcPeriod"/>
            </a:pPr>
            <a:r>
              <a:rPr lang="en-US" sz="2000" dirty="0" smtClean="0">
                <a:solidFill>
                  <a:prstClr val="white"/>
                </a:solidFill>
              </a:rPr>
              <a:t>Do </a:t>
            </a:r>
            <a:r>
              <a:rPr lang="en-US" sz="2000" dirty="0">
                <a:solidFill>
                  <a:prstClr val="white"/>
                </a:solidFill>
              </a:rPr>
              <a:t>we want to be like him in all things? In a world that hates him? </a:t>
            </a:r>
            <a:endParaRPr lang="en-US" sz="2000" dirty="0" smtClean="0">
              <a:solidFill>
                <a:prstClr val="white"/>
              </a:solidFill>
            </a:endParaRPr>
          </a:p>
          <a:p>
            <a:pPr marL="914400" lvl="1" indent="-457200">
              <a:buAutoNum type="alphaLcPeriod"/>
            </a:pPr>
            <a:endParaRPr lang="en-US" sz="2000" dirty="0" smtClean="0">
              <a:solidFill>
                <a:prstClr val="white"/>
              </a:solidFill>
            </a:endParaRPr>
          </a:p>
          <a:p>
            <a:pPr marL="457200" indent="-457200">
              <a:buAutoNum type="arabicPeriod"/>
            </a:pPr>
            <a:r>
              <a:rPr lang="en-US" sz="2400" dirty="0" smtClean="0">
                <a:solidFill>
                  <a:prstClr val="white"/>
                </a:solidFill>
              </a:rPr>
              <a:t>Our </a:t>
            </a:r>
            <a:r>
              <a:rPr lang="en-US" sz="2400" dirty="0">
                <a:solidFill>
                  <a:prstClr val="white"/>
                </a:solidFill>
              </a:rPr>
              <a:t>response to his coming to serve should be to become servants of </a:t>
            </a:r>
            <a:r>
              <a:rPr lang="en-US" sz="2400" dirty="0" smtClean="0">
                <a:solidFill>
                  <a:prstClr val="white"/>
                </a:solidFill>
              </a:rPr>
              <a:t>Christ</a:t>
            </a:r>
          </a:p>
          <a:p>
            <a:pPr marL="914400" lvl="1" indent="-457200">
              <a:buAutoNum type="alphaLcPeriod"/>
            </a:pPr>
            <a:r>
              <a:rPr lang="en-US" sz="2000" dirty="0" smtClean="0">
                <a:solidFill>
                  <a:prstClr val="white"/>
                </a:solidFill>
              </a:rPr>
              <a:t>How </a:t>
            </a:r>
            <a:r>
              <a:rPr lang="en-US" sz="2000" dirty="0">
                <a:solidFill>
                  <a:prstClr val="white"/>
                </a:solidFill>
              </a:rPr>
              <a:t>are we serving the Son of </a:t>
            </a:r>
            <a:r>
              <a:rPr lang="en-US" sz="2000" dirty="0" smtClean="0">
                <a:solidFill>
                  <a:prstClr val="white"/>
                </a:solidFill>
              </a:rPr>
              <a:t>Man?</a:t>
            </a:r>
          </a:p>
          <a:p>
            <a:pPr marL="914400" lvl="1" indent="-457200">
              <a:buAutoNum type="alphaLcPeriod"/>
            </a:pPr>
            <a:endParaRPr lang="en-US" sz="2000" dirty="0" smtClean="0">
              <a:solidFill>
                <a:prstClr val="white"/>
              </a:solidFill>
            </a:endParaRPr>
          </a:p>
          <a:p>
            <a:pPr lvl="1"/>
            <a:endParaRPr lang="en-US" sz="36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5848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smtClean="0">
                <a:solidFill>
                  <a:schemeClr val="bg1"/>
                </a:solidFill>
              </a:rPr>
              <a:t>5. Conclusion: Transformation? </a:t>
            </a:r>
            <a:endParaRPr lang="en-US" sz="8800" dirty="0">
              <a:solidFill>
                <a:schemeClr val="bg1"/>
              </a:solidFill>
            </a:endParaRPr>
          </a:p>
        </p:txBody>
      </p:sp>
      <p:sp>
        <p:nvSpPr>
          <p:cNvPr id="4" name="TextBox 3"/>
          <p:cNvSpPr txBox="1"/>
          <p:nvPr/>
        </p:nvSpPr>
        <p:spPr>
          <a:xfrm>
            <a:off x="1200848" y="1515423"/>
            <a:ext cx="10848510" cy="5940088"/>
          </a:xfrm>
          <a:prstGeom prst="rect">
            <a:avLst/>
          </a:prstGeom>
          <a:noFill/>
        </p:spPr>
        <p:txBody>
          <a:bodyPr wrap="square" rtlCol="0">
            <a:spAutoFit/>
          </a:bodyPr>
          <a:lstStyle/>
          <a:p>
            <a:pPr marL="457200" indent="-457200">
              <a:buAutoNum type="arabicPeriod"/>
            </a:pPr>
            <a:r>
              <a:rPr lang="en-US" sz="2400" dirty="0" smtClean="0">
                <a:solidFill>
                  <a:prstClr val="white"/>
                </a:solidFill>
              </a:rPr>
              <a:t>God’s </a:t>
            </a:r>
            <a:r>
              <a:rPr lang="en-US" sz="2400" dirty="0">
                <a:solidFill>
                  <a:prstClr val="white"/>
                </a:solidFill>
              </a:rPr>
              <a:t>Kingdom has broken into our world through the Son of </a:t>
            </a:r>
            <a:r>
              <a:rPr lang="en-US" sz="2400" dirty="0" smtClean="0">
                <a:solidFill>
                  <a:prstClr val="white"/>
                </a:solidFill>
              </a:rPr>
              <a:t>Man</a:t>
            </a:r>
          </a:p>
          <a:p>
            <a:pPr marL="914400" lvl="1" indent="-457200">
              <a:buAutoNum type="alphaLcPeriod"/>
            </a:pPr>
            <a:r>
              <a:rPr lang="en-US" sz="2000" dirty="0" smtClean="0">
                <a:solidFill>
                  <a:prstClr val="white"/>
                </a:solidFill>
              </a:rPr>
              <a:t>Is </a:t>
            </a:r>
            <a:r>
              <a:rPr lang="en-US" sz="2000" dirty="0">
                <a:solidFill>
                  <a:prstClr val="white"/>
                </a:solidFill>
              </a:rPr>
              <a:t>this kingdom what we want or are we trying to establish our own dominion? </a:t>
            </a:r>
            <a:endParaRPr lang="en-US" sz="2000" dirty="0" smtClean="0">
              <a:solidFill>
                <a:prstClr val="white"/>
              </a:solidFill>
            </a:endParaRPr>
          </a:p>
          <a:p>
            <a:pPr marL="914400" lvl="1" indent="-457200">
              <a:buAutoNum type="alphaLcPeriod"/>
            </a:pPr>
            <a:endParaRPr lang="en-US" sz="2000" dirty="0" smtClean="0">
              <a:solidFill>
                <a:prstClr val="white"/>
              </a:solidFill>
            </a:endParaRPr>
          </a:p>
          <a:p>
            <a:pPr marL="457200" indent="-457200">
              <a:buAutoNum type="arabicPeriod"/>
            </a:pPr>
            <a:r>
              <a:rPr lang="en-US" sz="2400" dirty="0" smtClean="0">
                <a:solidFill>
                  <a:prstClr val="white"/>
                </a:solidFill>
              </a:rPr>
              <a:t>The </a:t>
            </a:r>
            <a:r>
              <a:rPr lang="en-US" sz="2400" dirty="0">
                <a:solidFill>
                  <a:prstClr val="white"/>
                </a:solidFill>
              </a:rPr>
              <a:t>Son of Man will descend again to complete his kingdom work </a:t>
            </a:r>
            <a:r>
              <a:rPr lang="en-US" sz="2400" dirty="0" smtClean="0">
                <a:solidFill>
                  <a:prstClr val="white"/>
                </a:solidFill>
              </a:rPr>
              <a:t>eternally</a:t>
            </a:r>
          </a:p>
          <a:p>
            <a:pPr marL="914400" lvl="1" indent="-457200">
              <a:buAutoNum type="alphaLcPeriod"/>
            </a:pPr>
            <a:r>
              <a:rPr lang="en-US" sz="2000" dirty="0" smtClean="0">
                <a:solidFill>
                  <a:prstClr val="white"/>
                </a:solidFill>
              </a:rPr>
              <a:t>Is </a:t>
            </a:r>
            <a:r>
              <a:rPr lang="en-US" sz="2000" dirty="0">
                <a:solidFill>
                  <a:prstClr val="white"/>
                </a:solidFill>
              </a:rPr>
              <a:t>being with the Son of Man where we want to be for eternity? </a:t>
            </a:r>
            <a:endParaRPr lang="en-US" sz="2000" dirty="0" smtClean="0">
              <a:solidFill>
                <a:prstClr val="white"/>
              </a:solidFill>
            </a:endParaRPr>
          </a:p>
          <a:p>
            <a:pPr marL="914400" lvl="1" indent="-457200">
              <a:buAutoNum type="alphaLcPeriod"/>
            </a:pPr>
            <a:endParaRPr lang="en-US" sz="2000" dirty="0" smtClean="0">
              <a:solidFill>
                <a:prstClr val="white"/>
              </a:solidFill>
            </a:endParaRPr>
          </a:p>
          <a:p>
            <a:pPr marL="457200" indent="-457200">
              <a:buAutoNum type="arabicPeriod"/>
            </a:pPr>
            <a:r>
              <a:rPr lang="en-US" sz="2400" dirty="0" smtClean="0">
                <a:solidFill>
                  <a:prstClr val="white"/>
                </a:solidFill>
              </a:rPr>
              <a:t>The </a:t>
            </a:r>
            <a:r>
              <a:rPr lang="en-US" sz="2400" dirty="0">
                <a:solidFill>
                  <a:prstClr val="white"/>
                </a:solidFill>
              </a:rPr>
              <a:t>Son of Man accomplishes his kingdom work through </a:t>
            </a:r>
            <a:r>
              <a:rPr lang="en-US" sz="2400" dirty="0" smtClean="0">
                <a:solidFill>
                  <a:prstClr val="white"/>
                </a:solidFill>
              </a:rPr>
              <a:t>suffering</a:t>
            </a:r>
          </a:p>
          <a:p>
            <a:pPr marL="914400" lvl="1" indent="-457200">
              <a:buAutoNum type="alphaLcPeriod"/>
            </a:pPr>
            <a:r>
              <a:rPr lang="en-US" sz="2000" dirty="0" smtClean="0">
                <a:solidFill>
                  <a:prstClr val="white"/>
                </a:solidFill>
              </a:rPr>
              <a:t>We </a:t>
            </a:r>
            <a:r>
              <a:rPr lang="en-US" sz="2000" dirty="0">
                <a:solidFill>
                  <a:prstClr val="white"/>
                </a:solidFill>
              </a:rPr>
              <a:t>are to be like the Son of Man in all things—including his persecution (Luke </a:t>
            </a:r>
            <a:r>
              <a:rPr lang="en-US" sz="2000" dirty="0" smtClean="0">
                <a:solidFill>
                  <a:prstClr val="white"/>
                </a:solidFill>
              </a:rPr>
              <a:t>6:22)</a:t>
            </a:r>
          </a:p>
          <a:p>
            <a:pPr marL="914400" lvl="1" indent="-457200">
              <a:buAutoNum type="alphaLcPeriod"/>
            </a:pPr>
            <a:r>
              <a:rPr lang="en-US" sz="2000" dirty="0" smtClean="0">
                <a:solidFill>
                  <a:prstClr val="white"/>
                </a:solidFill>
              </a:rPr>
              <a:t>Do </a:t>
            </a:r>
            <a:r>
              <a:rPr lang="en-US" sz="2000" dirty="0">
                <a:solidFill>
                  <a:prstClr val="white"/>
                </a:solidFill>
              </a:rPr>
              <a:t>we want to be like him in all things? In a world that hates him? </a:t>
            </a:r>
            <a:endParaRPr lang="en-US" sz="2000" dirty="0" smtClean="0">
              <a:solidFill>
                <a:prstClr val="white"/>
              </a:solidFill>
            </a:endParaRPr>
          </a:p>
          <a:p>
            <a:pPr marL="914400" lvl="1" indent="-457200">
              <a:buAutoNum type="alphaLcPeriod"/>
            </a:pPr>
            <a:endParaRPr lang="en-US" sz="2000" dirty="0" smtClean="0">
              <a:solidFill>
                <a:prstClr val="white"/>
              </a:solidFill>
            </a:endParaRPr>
          </a:p>
          <a:p>
            <a:pPr marL="457200" indent="-457200">
              <a:buAutoNum type="arabicPeriod"/>
            </a:pPr>
            <a:r>
              <a:rPr lang="en-US" sz="2400" dirty="0" smtClean="0">
                <a:solidFill>
                  <a:prstClr val="white"/>
                </a:solidFill>
              </a:rPr>
              <a:t>Our </a:t>
            </a:r>
            <a:r>
              <a:rPr lang="en-US" sz="2400" dirty="0">
                <a:solidFill>
                  <a:prstClr val="white"/>
                </a:solidFill>
              </a:rPr>
              <a:t>response to his coming to serve should be to become servants of </a:t>
            </a:r>
            <a:r>
              <a:rPr lang="en-US" sz="2400" dirty="0" smtClean="0">
                <a:solidFill>
                  <a:prstClr val="white"/>
                </a:solidFill>
              </a:rPr>
              <a:t>Christ</a:t>
            </a:r>
          </a:p>
          <a:p>
            <a:pPr marL="914400" lvl="1" indent="-457200">
              <a:buAutoNum type="alphaLcPeriod"/>
            </a:pPr>
            <a:r>
              <a:rPr lang="en-US" sz="2000" dirty="0" smtClean="0">
                <a:solidFill>
                  <a:prstClr val="white"/>
                </a:solidFill>
              </a:rPr>
              <a:t>How </a:t>
            </a:r>
            <a:r>
              <a:rPr lang="en-US" sz="2000" dirty="0">
                <a:solidFill>
                  <a:prstClr val="white"/>
                </a:solidFill>
              </a:rPr>
              <a:t>are we serving the Son of </a:t>
            </a:r>
            <a:r>
              <a:rPr lang="en-US" sz="2000" dirty="0" smtClean="0">
                <a:solidFill>
                  <a:prstClr val="white"/>
                </a:solidFill>
              </a:rPr>
              <a:t>Man?</a:t>
            </a:r>
          </a:p>
          <a:p>
            <a:pPr marL="914400" lvl="1" indent="-457200">
              <a:buAutoNum type="alphaLcPeriod"/>
            </a:pPr>
            <a:endParaRPr lang="en-US" sz="2000" dirty="0" smtClean="0">
              <a:solidFill>
                <a:prstClr val="white"/>
              </a:solidFill>
            </a:endParaRPr>
          </a:p>
          <a:p>
            <a:pPr marL="457200" indent="-457200">
              <a:buAutoNum type="arabicPeriod"/>
            </a:pPr>
            <a:r>
              <a:rPr lang="en-US" sz="2400" dirty="0" smtClean="0">
                <a:solidFill>
                  <a:prstClr val="white"/>
                </a:solidFill>
              </a:rPr>
              <a:t>We </a:t>
            </a:r>
            <a:r>
              <a:rPr lang="en-US" sz="2400" dirty="0">
                <a:solidFill>
                  <a:prstClr val="white"/>
                </a:solidFill>
              </a:rPr>
              <a:t>can become servants of Christ because the Son of Man has divine authority over sin and </a:t>
            </a:r>
            <a:r>
              <a:rPr lang="en-US" sz="2400" dirty="0" smtClean="0">
                <a:solidFill>
                  <a:prstClr val="white"/>
                </a:solidFill>
              </a:rPr>
              <a:t>Sabbath</a:t>
            </a:r>
          </a:p>
          <a:p>
            <a:pPr marL="914400" lvl="1" indent="-457200">
              <a:buAutoNum type="alphaLcPeriod"/>
            </a:pPr>
            <a:r>
              <a:rPr lang="en-US" sz="2000" dirty="0" smtClean="0">
                <a:solidFill>
                  <a:prstClr val="white"/>
                </a:solidFill>
              </a:rPr>
              <a:t>overarching </a:t>
            </a:r>
            <a:r>
              <a:rPr lang="en-US" sz="2000" dirty="0">
                <a:solidFill>
                  <a:prstClr val="white"/>
                </a:solidFill>
              </a:rPr>
              <a:t>rule: both of that which is against God and by </a:t>
            </a:r>
            <a:r>
              <a:rPr lang="en-US" sz="2000" dirty="0" smtClean="0">
                <a:solidFill>
                  <a:prstClr val="white"/>
                </a:solidFill>
              </a:rPr>
              <a:t>God</a:t>
            </a:r>
          </a:p>
          <a:p>
            <a:pPr lvl="1"/>
            <a:endParaRPr lang="en-US" sz="36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761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1323439"/>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a:p>
            <a:pPr marL="800100" lvl="1" indent="-342900">
              <a:buAutoNum type="alphaLcPeriod"/>
            </a:pPr>
            <a:r>
              <a:rPr lang="en-US" sz="2400" dirty="0" smtClean="0">
                <a:solidFill>
                  <a:schemeClr val="bg1"/>
                </a:solidFill>
              </a:rPr>
              <a:t>Introduction:</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65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1692771"/>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a:p>
            <a:pPr marL="800100" lvl="1" indent="-342900">
              <a:buAutoNum type="alphaLcPeriod"/>
            </a:pPr>
            <a:r>
              <a:rPr lang="en-US" sz="2400" dirty="0" smtClean="0">
                <a:solidFill>
                  <a:schemeClr val="bg1"/>
                </a:solidFill>
              </a:rPr>
              <a:t>Introduction:</a:t>
            </a:r>
          </a:p>
          <a:p>
            <a:pPr marL="1257300" lvl="2" indent="-342900">
              <a:buAutoNum type="arabicPeriod"/>
            </a:pPr>
            <a:r>
              <a:rPr lang="en-US" sz="2400" dirty="0" smtClean="0">
                <a:solidFill>
                  <a:schemeClr val="bg1"/>
                </a:solidFill>
              </a:rPr>
              <a:t>“One </a:t>
            </a:r>
            <a:r>
              <a:rPr lang="en-US" sz="2400" dirty="0">
                <a:solidFill>
                  <a:schemeClr val="bg1"/>
                </a:solidFill>
              </a:rPr>
              <a:t>like a son of man” is a </a:t>
            </a:r>
            <a:r>
              <a:rPr lang="en-US" sz="2400" u="sng" dirty="0">
                <a:solidFill>
                  <a:schemeClr val="bg1"/>
                </a:solidFill>
              </a:rPr>
              <a:t>description</a:t>
            </a:r>
            <a:r>
              <a:rPr lang="en-US" sz="2400" dirty="0">
                <a:solidFill>
                  <a:schemeClr val="bg1"/>
                </a:solidFill>
              </a:rPr>
              <a:t>, not a </a:t>
            </a:r>
            <a:r>
              <a:rPr lang="en-US" sz="2400" dirty="0" smtClean="0">
                <a:solidFill>
                  <a:schemeClr val="bg1"/>
                </a:solidFill>
              </a:rPr>
              <a:t>title</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35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2431435"/>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a:p>
            <a:pPr marL="800100" lvl="1" indent="-342900">
              <a:buAutoNum type="alphaLcPeriod"/>
            </a:pPr>
            <a:r>
              <a:rPr lang="en-US" sz="2400" dirty="0" smtClean="0">
                <a:solidFill>
                  <a:schemeClr val="bg1"/>
                </a:solidFill>
              </a:rPr>
              <a:t>Introduction:</a:t>
            </a:r>
          </a:p>
          <a:p>
            <a:pPr marL="1257300" lvl="2" indent="-342900">
              <a:buAutoNum type="arabicPeriod"/>
            </a:pPr>
            <a:r>
              <a:rPr lang="en-US" sz="2400" dirty="0" smtClean="0">
                <a:solidFill>
                  <a:schemeClr val="bg1"/>
                </a:solidFill>
              </a:rPr>
              <a:t>“One </a:t>
            </a:r>
            <a:r>
              <a:rPr lang="en-US" sz="2400" dirty="0">
                <a:solidFill>
                  <a:schemeClr val="bg1"/>
                </a:solidFill>
              </a:rPr>
              <a:t>like a son of man” is a description, not a </a:t>
            </a:r>
            <a:r>
              <a:rPr lang="en-US" sz="2400" dirty="0" smtClean="0">
                <a:solidFill>
                  <a:schemeClr val="bg1"/>
                </a:solidFill>
              </a:rPr>
              <a:t>title</a:t>
            </a:r>
          </a:p>
          <a:p>
            <a:pPr marL="1257300" lvl="2" indent="-342900">
              <a:buAutoNum type="arabicPeriod"/>
            </a:pPr>
            <a:r>
              <a:rPr lang="en-US" sz="2400" dirty="0" smtClean="0">
                <a:solidFill>
                  <a:schemeClr val="bg1"/>
                </a:solidFill>
              </a:rPr>
              <a:t>It </a:t>
            </a:r>
            <a:r>
              <a:rPr lang="en-US" sz="2400" dirty="0">
                <a:solidFill>
                  <a:schemeClr val="bg1"/>
                </a:solidFill>
              </a:rPr>
              <a:t>describes one who receives kingdom authority from the Ancient of Days, the God of </a:t>
            </a:r>
            <a:r>
              <a:rPr lang="en-US" sz="2400" dirty="0" smtClean="0">
                <a:solidFill>
                  <a:schemeClr val="bg1"/>
                </a:solidFill>
              </a:rPr>
              <a:t>heaven</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651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1692771"/>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a:p>
            <a:pPr marL="800100" lvl="1" indent="-342900">
              <a:buAutoNum type="alphaLcPeriod"/>
            </a:pPr>
            <a:r>
              <a:rPr lang="en-US" sz="2400" dirty="0" smtClean="0">
                <a:solidFill>
                  <a:schemeClr val="bg1"/>
                </a:solidFill>
              </a:rPr>
              <a:t>Introduction:</a:t>
            </a:r>
          </a:p>
          <a:p>
            <a:pPr marL="800100" lvl="1" indent="-342900">
              <a:buAutoNum type="alphaLcPeriod"/>
            </a:pPr>
            <a:r>
              <a:rPr lang="en-US" sz="2400" dirty="0" smtClean="0">
                <a:solidFill>
                  <a:schemeClr val="bg1"/>
                </a:solidFill>
              </a:rPr>
              <a:t>Description </a:t>
            </a:r>
            <a:r>
              <a:rPr lang="en-US" sz="2400" dirty="0">
                <a:solidFill>
                  <a:schemeClr val="bg1"/>
                </a:solidFill>
              </a:rPr>
              <a:t>One: Who the son of man </a:t>
            </a:r>
            <a:r>
              <a:rPr lang="en-US" sz="2400" dirty="0" smtClean="0">
                <a:solidFill>
                  <a:schemeClr val="bg1"/>
                </a:solidFill>
              </a:rPr>
              <a:t>is</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013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2062103"/>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a:p>
            <a:pPr marL="800100" lvl="1" indent="-342900">
              <a:buAutoNum type="alphaLcPeriod"/>
            </a:pPr>
            <a:r>
              <a:rPr lang="en-US" sz="2400" dirty="0" smtClean="0">
                <a:solidFill>
                  <a:schemeClr val="bg1"/>
                </a:solidFill>
              </a:rPr>
              <a:t>Introduction:</a:t>
            </a:r>
          </a:p>
          <a:p>
            <a:pPr marL="800100" lvl="1" indent="-342900">
              <a:buAutoNum type="alphaLcPeriod"/>
            </a:pPr>
            <a:r>
              <a:rPr lang="en-US" sz="2400" dirty="0" smtClean="0">
                <a:solidFill>
                  <a:schemeClr val="bg1"/>
                </a:solidFill>
              </a:rPr>
              <a:t>Description </a:t>
            </a:r>
            <a:r>
              <a:rPr lang="en-US" sz="2400" dirty="0">
                <a:solidFill>
                  <a:schemeClr val="bg1"/>
                </a:solidFill>
              </a:rPr>
              <a:t>One: Who the son of man </a:t>
            </a:r>
            <a:r>
              <a:rPr lang="en-US" sz="2400" dirty="0" smtClean="0">
                <a:solidFill>
                  <a:schemeClr val="bg1"/>
                </a:solidFill>
              </a:rPr>
              <a:t>is</a:t>
            </a:r>
            <a:endParaRPr lang="en-US" sz="2400" dirty="0">
              <a:solidFill>
                <a:schemeClr val="bg1"/>
              </a:solidFill>
            </a:endParaRPr>
          </a:p>
          <a:p>
            <a:pPr marL="1257300" lvl="2" indent="-342900">
              <a:buAutoNum type="arabicPeriod"/>
            </a:pPr>
            <a:r>
              <a:rPr lang="en-US" sz="2400" dirty="0" smtClean="0">
                <a:solidFill>
                  <a:schemeClr val="bg1"/>
                </a:solidFill>
              </a:rPr>
              <a:t>Humanity </a:t>
            </a:r>
            <a:r>
              <a:rPr lang="en-US" sz="2400" dirty="0">
                <a:solidFill>
                  <a:schemeClr val="bg1"/>
                </a:solidFill>
              </a:rPr>
              <a:t>Focus: </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673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38150" y="4648200"/>
            <a:ext cx="11620500" cy="2047875"/>
          </a:xfrm>
        </p:spPr>
        <p:txBody>
          <a:bodyPr>
            <a:normAutofit/>
          </a:bodyPr>
          <a:lstStyle/>
          <a:p>
            <a:r>
              <a:rPr lang="en-US" sz="8000" dirty="0" smtClean="0">
                <a:solidFill>
                  <a:schemeClr val="bg1"/>
                </a:solidFill>
              </a:rPr>
              <a:t>Lesson Two: The Son of Man </a:t>
            </a:r>
            <a:endParaRPr lang="en-US" sz="6000" dirty="0">
              <a:solidFill>
                <a:schemeClr val="bg1"/>
              </a:solidFill>
            </a:endParaRP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23117" b="23117"/>
          <a:stretch>
            <a:fillRect/>
          </a:stretch>
        </p:blipFill>
        <p:spPr/>
      </p:pic>
    </p:spTree>
    <p:extLst>
      <p:ext uri="{BB962C8B-B14F-4D97-AF65-F5344CB8AC3E}">
        <p14:creationId xmlns:p14="http://schemas.microsoft.com/office/powerpoint/2010/main" val="1144092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2800767"/>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a:p>
            <a:pPr marL="800100" lvl="1" indent="-342900">
              <a:buAutoNum type="alphaLcPeriod"/>
            </a:pPr>
            <a:r>
              <a:rPr lang="en-US" sz="2400" dirty="0" smtClean="0">
                <a:solidFill>
                  <a:schemeClr val="bg1"/>
                </a:solidFill>
              </a:rPr>
              <a:t>Introduction:</a:t>
            </a:r>
          </a:p>
          <a:p>
            <a:pPr marL="800100" lvl="1" indent="-342900">
              <a:buAutoNum type="alphaLcPeriod"/>
            </a:pPr>
            <a:r>
              <a:rPr lang="en-US" sz="2400" dirty="0" smtClean="0">
                <a:solidFill>
                  <a:schemeClr val="bg1"/>
                </a:solidFill>
              </a:rPr>
              <a:t>Description </a:t>
            </a:r>
            <a:r>
              <a:rPr lang="en-US" sz="2400" dirty="0">
                <a:solidFill>
                  <a:schemeClr val="bg1"/>
                </a:solidFill>
              </a:rPr>
              <a:t>One: Who the son of man </a:t>
            </a:r>
            <a:r>
              <a:rPr lang="en-US" sz="2400" dirty="0" smtClean="0">
                <a:solidFill>
                  <a:schemeClr val="bg1"/>
                </a:solidFill>
              </a:rPr>
              <a:t>is</a:t>
            </a:r>
            <a:endParaRPr lang="en-US" sz="2400" dirty="0">
              <a:solidFill>
                <a:schemeClr val="bg1"/>
              </a:solidFill>
            </a:endParaRPr>
          </a:p>
          <a:p>
            <a:pPr marL="1257300" lvl="2" indent="-342900">
              <a:buAutoNum type="arabicPeriod"/>
            </a:pPr>
            <a:r>
              <a:rPr lang="en-US" sz="2400" dirty="0" smtClean="0">
                <a:solidFill>
                  <a:schemeClr val="bg1"/>
                </a:solidFill>
              </a:rPr>
              <a:t>Humanity </a:t>
            </a:r>
            <a:r>
              <a:rPr lang="en-US" sz="2400" dirty="0">
                <a:solidFill>
                  <a:schemeClr val="bg1"/>
                </a:solidFill>
              </a:rPr>
              <a:t>Focus: </a:t>
            </a:r>
            <a:endParaRPr lang="en-US" sz="2400" dirty="0">
              <a:solidFill>
                <a:schemeClr val="bg1"/>
              </a:solidFill>
            </a:endParaRPr>
          </a:p>
          <a:p>
            <a:pPr marL="1828800" lvl="3" indent="-457200">
              <a:buAutoNum type="alphaLcPeriod"/>
            </a:pPr>
            <a:r>
              <a:rPr lang="en-US" sz="2400" dirty="0" smtClean="0">
                <a:solidFill>
                  <a:schemeClr val="bg1"/>
                </a:solidFill>
              </a:rPr>
              <a:t>The </a:t>
            </a:r>
            <a:r>
              <a:rPr lang="en-US" sz="2400" dirty="0">
                <a:solidFill>
                  <a:schemeClr val="bg1"/>
                </a:solidFill>
              </a:rPr>
              <a:t>term, with its emphasis on “man,” is obviously a description of a human </a:t>
            </a:r>
            <a:r>
              <a:rPr lang="en-US" sz="2400" dirty="0" smtClean="0">
                <a:solidFill>
                  <a:schemeClr val="bg1"/>
                </a:solidFill>
              </a:rPr>
              <a:t>being</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498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3170099"/>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a:p>
            <a:pPr marL="800100" lvl="1" indent="-342900">
              <a:buAutoNum type="alphaLcPeriod"/>
            </a:pPr>
            <a:r>
              <a:rPr lang="en-US" sz="2400" dirty="0" smtClean="0">
                <a:solidFill>
                  <a:schemeClr val="bg1"/>
                </a:solidFill>
              </a:rPr>
              <a:t>Introduction:</a:t>
            </a:r>
          </a:p>
          <a:p>
            <a:pPr marL="800100" lvl="1" indent="-342900">
              <a:buAutoNum type="alphaLcPeriod"/>
            </a:pPr>
            <a:r>
              <a:rPr lang="en-US" sz="2400" dirty="0" smtClean="0">
                <a:solidFill>
                  <a:schemeClr val="bg1"/>
                </a:solidFill>
              </a:rPr>
              <a:t>Description </a:t>
            </a:r>
            <a:r>
              <a:rPr lang="en-US" sz="2400" dirty="0">
                <a:solidFill>
                  <a:schemeClr val="bg1"/>
                </a:solidFill>
              </a:rPr>
              <a:t>One: Who the son of man </a:t>
            </a:r>
            <a:r>
              <a:rPr lang="en-US" sz="2400" dirty="0" smtClean="0">
                <a:solidFill>
                  <a:schemeClr val="bg1"/>
                </a:solidFill>
              </a:rPr>
              <a:t>is</a:t>
            </a:r>
            <a:endParaRPr lang="en-US" sz="2400" dirty="0">
              <a:solidFill>
                <a:schemeClr val="bg1"/>
              </a:solidFill>
            </a:endParaRPr>
          </a:p>
          <a:p>
            <a:pPr marL="1257300" lvl="2" indent="-342900">
              <a:buAutoNum type="arabicPeriod"/>
            </a:pPr>
            <a:r>
              <a:rPr lang="en-US" sz="2400" dirty="0" smtClean="0">
                <a:solidFill>
                  <a:schemeClr val="bg1"/>
                </a:solidFill>
              </a:rPr>
              <a:t>Humanity </a:t>
            </a:r>
            <a:r>
              <a:rPr lang="en-US" sz="2400" dirty="0">
                <a:solidFill>
                  <a:schemeClr val="bg1"/>
                </a:solidFill>
              </a:rPr>
              <a:t>Focus: </a:t>
            </a:r>
            <a:endParaRPr lang="en-US" sz="2400" dirty="0">
              <a:solidFill>
                <a:schemeClr val="bg1"/>
              </a:solidFill>
            </a:endParaRPr>
          </a:p>
          <a:p>
            <a:pPr marL="1828800" lvl="3" indent="-457200">
              <a:buAutoNum type="alphaLcPeriod"/>
            </a:pPr>
            <a:r>
              <a:rPr lang="en-US" sz="2400" dirty="0" smtClean="0">
                <a:solidFill>
                  <a:schemeClr val="bg1"/>
                </a:solidFill>
              </a:rPr>
              <a:t>The </a:t>
            </a:r>
            <a:r>
              <a:rPr lang="en-US" sz="2400" dirty="0">
                <a:solidFill>
                  <a:schemeClr val="bg1"/>
                </a:solidFill>
              </a:rPr>
              <a:t>term, with its emphasis on “man,” is obviously a description of a human </a:t>
            </a:r>
            <a:r>
              <a:rPr lang="en-US" sz="2400" dirty="0" smtClean="0">
                <a:solidFill>
                  <a:schemeClr val="bg1"/>
                </a:solidFill>
              </a:rPr>
              <a:t>being</a:t>
            </a:r>
            <a:endParaRPr lang="en-US" sz="2400" dirty="0">
              <a:solidFill>
                <a:schemeClr val="bg1"/>
              </a:solidFill>
            </a:endParaRPr>
          </a:p>
          <a:p>
            <a:pPr marL="1257300" lvl="2" indent="-342900">
              <a:buAutoNum type="arabicPeriod"/>
            </a:pPr>
            <a:r>
              <a:rPr lang="en-US" sz="2400" dirty="0" smtClean="0">
                <a:solidFill>
                  <a:schemeClr val="bg1"/>
                </a:solidFill>
              </a:rPr>
              <a:t>Deity </a:t>
            </a:r>
            <a:r>
              <a:rPr lang="en-US" sz="2400" dirty="0">
                <a:solidFill>
                  <a:schemeClr val="bg1"/>
                </a:solidFill>
              </a:rPr>
              <a:t>Focus:  </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102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3539430"/>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a:p>
            <a:pPr marL="800100" lvl="1" indent="-342900">
              <a:buAutoNum type="alphaLcPeriod"/>
            </a:pPr>
            <a:r>
              <a:rPr lang="en-US" sz="2400" dirty="0" smtClean="0">
                <a:solidFill>
                  <a:schemeClr val="bg1"/>
                </a:solidFill>
              </a:rPr>
              <a:t>Introduction:</a:t>
            </a:r>
          </a:p>
          <a:p>
            <a:pPr marL="800100" lvl="1" indent="-342900">
              <a:buAutoNum type="alphaLcPeriod"/>
            </a:pPr>
            <a:r>
              <a:rPr lang="en-US" sz="2400" dirty="0" smtClean="0">
                <a:solidFill>
                  <a:schemeClr val="bg1"/>
                </a:solidFill>
              </a:rPr>
              <a:t>Description </a:t>
            </a:r>
            <a:r>
              <a:rPr lang="en-US" sz="2400" dirty="0">
                <a:solidFill>
                  <a:schemeClr val="bg1"/>
                </a:solidFill>
              </a:rPr>
              <a:t>One: Who the son of man </a:t>
            </a:r>
            <a:r>
              <a:rPr lang="en-US" sz="2400" dirty="0" smtClean="0">
                <a:solidFill>
                  <a:schemeClr val="bg1"/>
                </a:solidFill>
              </a:rPr>
              <a:t>is</a:t>
            </a:r>
            <a:endParaRPr lang="en-US" sz="2400" dirty="0">
              <a:solidFill>
                <a:schemeClr val="bg1"/>
              </a:solidFill>
            </a:endParaRPr>
          </a:p>
          <a:p>
            <a:pPr marL="1257300" lvl="2" indent="-342900">
              <a:buAutoNum type="arabicPeriod"/>
            </a:pPr>
            <a:r>
              <a:rPr lang="en-US" sz="2400" dirty="0" smtClean="0">
                <a:solidFill>
                  <a:schemeClr val="bg1"/>
                </a:solidFill>
              </a:rPr>
              <a:t>Humanity </a:t>
            </a:r>
            <a:r>
              <a:rPr lang="en-US" sz="2400" dirty="0">
                <a:solidFill>
                  <a:schemeClr val="bg1"/>
                </a:solidFill>
              </a:rPr>
              <a:t>Focus: </a:t>
            </a:r>
            <a:endParaRPr lang="en-US" sz="2400" dirty="0">
              <a:solidFill>
                <a:schemeClr val="bg1"/>
              </a:solidFill>
            </a:endParaRPr>
          </a:p>
          <a:p>
            <a:pPr marL="1828800" lvl="3" indent="-457200">
              <a:buAutoNum type="alphaLcPeriod"/>
            </a:pPr>
            <a:r>
              <a:rPr lang="en-US" sz="2400" dirty="0" smtClean="0">
                <a:solidFill>
                  <a:schemeClr val="bg1"/>
                </a:solidFill>
              </a:rPr>
              <a:t>The </a:t>
            </a:r>
            <a:r>
              <a:rPr lang="en-US" sz="2400" dirty="0">
                <a:solidFill>
                  <a:schemeClr val="bg1"/>
                </a:solidFill>
              </a:rPr>
              <a:t>term, with its emphasis on “man,” is obviously a description of a human </a:t>
            </a:r>
            <a:r>
              <a:rPr lang="en-US" sz="2400" dirty="0" smtClean="0">
                <a:solidFill>
                  <a:schemeClr val="bg1"/>
                </a:solidFill>
              </a:rPr>
              <a:t>being</a:t>
            </a:r>
            <a:endParaRPr lang="en-US" sz="2400" dirty="0">
              <a:solidFill>
                <a:schemeClr val="bg1"/>
              </a:solidFill>
            </a:endParaRPr>
          </a:p>
          <a:p>
            <a:pPr marL="1257300" lvl="2" indent="-342900">
              <a:buAutoNum type="arabicPeriod"/>
            </a:pPr>
            <a:r>
              <a:rPr lang="en-US" sz="2400" dirty="0" smtClean="0">
                <a:solidFill>
                  <a:schemeClr val="bg1"/>
                </a:solidFill>
              </a:rPr>
              <a:t>Deity </a:t>
            </a:r>
            <a:r>
              <a:rPr lang="en-US" sz="2400" dirty="0">
                <a:solidFill>
                  <a:schemeClr val="bg1"/>
                </a:solidFill>
              </a:rPr>
              <a:t>Focus:  </a:t>
            </a:r>
          </a:p>
          <a:p>
            <a:pPr marL="1828800" lvl="3" indent="-457200">
              <a:buAutoNum type="alphaLcPeriod"/>
            </a:pPr>
            <a:r>
              <a:rPr lang="en-US" sz="2400" dirty="0" smtClean="0">
                <a:solidFill>
                  <a:schemeClr val="bg1"/>
                </a:solidFill>
              </a:rPr>
              <a:t>But </a:t>
            </a:r>
            <a:r>
              <a:rPr lang="en-US" sz="2400" dirty="0">
                <a:solidFill>
                  <a:schemeClr val="bg1"/>
                </a:solidFill>
              </a:rPr>
              <a:t>this human being is also </a:t>
            </a:r>
            <a:r>
              <a:rPr lang="en-US" sz="2400" dirty="0" smtClean="0">
                <a:solidFill>
                  <a:schemeClr val="bg1"/>
                </a:solidFill>
              </a:rPr>
              <a:t>different </a:t>
            </a:r>
            <a:r>
              <a:rPr lang="en-US" sz="2400" dirty="0">
                <a:solidFill>
                  <a:schemeClr val="bg1"/>
                </a:solidFill>
              </a:rPr>
              <a:t>than other humans </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393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4278094"/>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a:p>
            <a:pPr marL="800100" lvl="1" indent="-342900">
              <a:buAutoNum type="alphaLcPeriod"/>
            </a:pPr>
            <a:r>
              <a:rPr lang="en-US" sz="2400" dirty="0" smtClean="0">
                <a:solidFill>
                  <a:schemeClr val="bg1"/>
                </a:solidFill>
              </a:rPr>
              <a:t>Introduction:</a:t>
            </a:r>
          </a:p>
          <a:p>
            <a:pPr marL="800100" lvl="1" indent="-342900">
              <a:buAutoNum type="alphaLcPeriod"/>
            </a:pPr>
            <a:r>
              <a:rPr lang="en-US" sz="2400" dirty="0" smtClean="0">
                <a:solidFill>
                  <a:schemeClr val="bg1"/>
                </a:solidFill>
              </a:rPr>
              <a:t>Description </a:t>
            </a:r>
            <a:r>
              <a:rPr lang="en-US" sz="2400" dirty="0">
                <a:solidFill>
                  <a:schemeClr val="bg1"/>
                </a:solidFill>
              </a:rPr>
              <a:t>One: Who the son of man </a:t>
            </a:r>
            <a:r>
              <a:rPr lang="en-US" sz="2400" dirty="0" smtClean="0">
                <a:solidFill>
                  <a:schemeClr val="bg1"/>
                </a:solidFill>
              </a:rPr>
              <a:t>is</a:t>
            </a:r>
            <a:endParaRPr lang="en-US" sz="2400" dirty="0">
              <a:solidFill>
                <a:schemeClr val="bg1"/>
              </a:solidFill>
            </a:endParaRPr>
          </a:p>
          <a:p>
            <a:pPr marL="1257300" lvl="2" indent="-342900">
              <a:buAutoNum type="arabicPeriod"/>
            </a:pPr>
            <a:r>
              <a:rPr lang="en-US" sz="2400" dirty="0" smtClean="0">
                <a:solidFill>
                  <a:schemeClr val="bg1"/>
                </a:solidFill>
              </a:rPr>
              <a:t>Humanity </a:t>
            </a:r>
            <a:r>
              <a:rPr lang="en-US" sz="2400" dirty="0">
                <a:solidFill>
                  <a:schemeClr val="bg1"/>
                </a:solidFill>
              </a:rPr>
              <a:t>Focus: </a:t>
            </a:r>
            <a:endParaRPr lang="en-US" sz="2400" dirty="0">
              <a:solidFill>
                <a:schemeClr val="bg1"/>
              </a:solidFill>
            </a:endParaRPr>
          </a:p>
          <a:p>
            <a:pPr marL="1828800" lvl="3" indent="-457200">
              <a:buAutoNum type="alphaLcPeriod"/>
            </a:pPr>
            <a:r>
              <a:rPr lang="en-US" sz="2400" dirty="0" smtClean="0">
                <a:solidFill>
                  <a:schemeClr val="bg1"/>
                </a:solidFill>
              </a:rPr>
              <a:t>The </a:t>
            </a:r>
            <a:r>
              <a:rPr lang="en-US" sz="2400" dirty="0">
                <a:solidFill>
                  <a:schemeClr val="bg1"/>
                </a:solidFill>
              </a:rPr>
              <a:t>term, with its emphasis on “man,” is obviously a description of a human </a:t>
            </a:r>
            <a:r>
              <a:rPr lang="en-US" sz="2400" dirty="0" smtClean="0">
                <a:solidFill>
                  <a:schemeClr val="bg1"/>
                </a:solidFill>
              </a:rPr>
              <a:t>being</a:t>
            </a:r>
            <a:endParaRPr lang="en-US" sz="2400" dirty="0">
              <a:solidFill>
                <a:schemeClr val="bg1"/>
              </a:solidFill>
            </a:endParaRPr>
          </a:p>
          <a:p>
            <a:pPr marL="1257300" lvl="2" indent="-342900">
              <a:buAutoNum type="arabicPeriod"/>
            </a:pPr>
            <a:r>
              <a:rPr lang="en-US" sz="2400" dirty="0" smtClean="0">
                <a:solidFill>
                  <a:schemeClr val="bg1"/>
                </a:solidFill>
              </a:rPr>
              <a:t>Deity </a:t>
            </a:r>
            <a:r>
              <a:rPr lang="en-US" sz="2400" dirty="0">
                <a:solidFill>
                  <a:schemeClr val="bg1"/>
                </a:solidFill>
              </a:rPr>
              <a:t>Focus:  </a:t>
            </a:r>
          </a:p>
          <a:p>
            <a:pPr marL="1828800" lvl="3" indent="-457200">
              <a:buAutoNum type="alphaLcPeriod"/>
            </a:pPr>
            <a:r>
              <a:rPr lang="en-US" sz="2400" dirty="0" smtClean="0">
                <a:solidFill>
                  <a:schemeClr val="bg1"/>
                </a:solidFill>
              </a:rPr>
              <a:t>But </a:t>
            </a:r>
            <a:r>
              <a:rPr lang="en-US" sz="2400" dirty="0">
                <a:solidFill>
                  <a:schemeClr val="bg1"/>
                </a:solidFill>
              </a:rPr>
              <a:t>this human being is also </a:t>
            </a:r>
            <a:r>
              <a:rPr lang="en-US" sz="2400" dirty="0" smtClean="0">
                <a:solidFill>
                  <a:schemeClr val="bg1"/>
                </a:solidFill>
              </a:rPr>
              <a:t>different </a:t>
            </a:r>
            <a:r>
              <a:rPr lang="en-US" sz="2400" dirty="0">
                <a:solidFill>
                  <a:schemeClr val="bg1"/>
                </a:solidFill>
              </a:rPr>
              <a:t>than other humans </a:t>
            </a:r>
            <a:endParaRPr lang="en-US" sz="2400" dirty="0">
              <a:solidFill>
                <a:schemeClr val="bg1"/>
              </a:solidFill>
            </a:endParaRPr>
          </a:p>
          <a:p>
            <a:pPr marL="1828800" lvl="3" indent="-457200">
              <a:buAutoNum type="alphaLcPeriod"/>
            </a:pPr>
            <a:r>
              <a:rPr lang="en-US" sz="2400" dirty="0" smtClean="0">
                <a:solidFill>
                  <a:schemeClr val="bg1"/>
                </a:solidFill>
              </a:rPr>
              <a:t>He </a:t>
            </a:r>
            <a:r>
              <a:rPr lang="en-US" sz="2400" dirty="0">
                <a:solidFill>
                  <a:schemeClr val="bg1"/>
                </a:solidFill>
              </a:rPr>
              <a:t>is the one “coming/’riding’ on the clouds” a description typically saved for deity in the OT (</a:t>
            </a:r>
            <a:r>
              <a:rPr lang="en-US" sz="2400" dirty="0" err="1">
                <a:solidFill>
                  <a:schemeClr val="bg1"/>
                </a:solidFill>
              </a:rPr>
              <a:t>Exod</a:t>
            </a:r>
            <a:r>
              <a:rPr lang="en-US" sz="2400" dirty="0">
                <a:solidFill>
                  <a:schemeClr val="bg1"/>
                </a:solidFill>
              </a:rPr>
              <a:t> 14:20; 34:5; </a:t>
            </a:r>
            <a:r>
              <a:rPr lang="en-US" sz="2400" dirty="0" err="1">
                <a:solidFill>
                  <a:schemeClr val="bg1"/>
                </a:solidFill>
              </a:rPr>
              <a:t>Num</a:t>
            </a:r>
            <a:r>
              <a:rPr lang="en-US" sz="2400" dirty="0">
                <a:solidFill>
                  <a:schemeClr val="bg1"/>
                </a:solidFill>
              </a:rPr>
              <a:t> 10:34; Ps 104:3; Isa </a:t>
            </a:r>
            <a:r>
              <a:rPr lang="en-US" sz="2400" dirty="0" smtClean="0">
                <a:solidFill>
                  <a:schemeClr val="bg1"/>
                </a:solidFill>
              </a:rPr>
              <a:t>19:1)</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705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93582" y="1859340"/>
            <a:ext cx="7720359" cy="3539430"/>
          </a:xfrm>
          <a:prstGeom prst="rect">
            <a:avLst/>
          </a:prstGeom>
        </p:spPr>
        <p:txBody>
          <a:bodyPr wrap="square">
            <a:spAutoFit/>
          </a:bodyPr>
          <a:lstStyle/>
          <a:p>
            <a:pPr algn="ctr"/>
            <a:r>
              <a:rPr lang="en-US" sz="4000" dirty="0" smtClean="0">
                <a:solidFill>
                  <a:prstClr val="white"/>
                </a:solidFill>
                <a:latin typeface="Book Antiqua" panose="02040602050305030304" pitchFamily="18" charset="0"/>
              </a:rPr>
              <a:t>The </a:t>
            </a:r>
            <a:r>
              <a:rPr lang="en-US" sz="4000" dirty="0">
                <a:solidFill>
                  <a:prstClr val="white"/>
                </a:solidFill>
                <a:latin typeface="Book Antiqua" panose="02040602050305030304" pitchFamily="18" charset="0"/>
              </a:rPr>
              <a:t>LORD descended in the cloud and stood with him there, and proclaimed the name of the LORD</a:t>
            </a:r>
            <a:r>
              <a:rPr lang="en-US" sz="4000" dirty="0" smtClean="0">
                <a:solidFill>
                  <a:prstClr val="white"/>
                </a:solidFill>
                <a:latin typeface="Book Antiqua" panose="02040602050305030304" pitchFamily="18" charset="0"/>
              </a:rPr>
              <a:t>.</a:t>
            </a:r>
          </a:p>
          <a:p>
            <a:pPr algn="ctr"/>
            <a:endParaRPr lang="en-US" sz="3200" dirty="0">
              <a:solidFill>
                <a:prstClr val="white"/>
              </a:solidFill>
              <a:latin typeface="Book Antiqua" panose="02040602050305030304" pitchFamily="18" charset="0"/>
            </a:endParaRPr>
          </a:p>
          <a:p>
            <a:pPr algn="ctr"/>
            <a:r>
              <a:rPr lang="en-US" sz="3200" dirty="0" smtClean="0">
                <a:solidFill>
                  <a:prstClr val="white"/>
                </a:solidFill>
                <a:latin typeface="Book Antiqua" panose="02040602050305030304" pitchFamily="18" charset="0"/>
              </a:rPr>
              <a:t>(</a:t>
            </a:r>
            <a:r>
              <a:rPr lang="en-US" sz="3200" dirty="0">
                <a:solidFill>
                  <a:prstClr val="white"/>
                </a:solidFill>
                <a:latin typeface="Book Antiqua" panose="02040602050305030304" pitchFamily="18" charset="0"/>
              </a:rPr>
              <a:t>Exodus 34:5 ESV)</a:t>
            </a:r>
            <a:endParaRPr lang="en-US" sz="28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2328264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5016758"/>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a:p>
            <a:pPr marL="800100" lvl="1" indent="-342900">
              <a:buAutoNum type="alphaLcPeriod"/>
            </a:pPr>
            <a:r>
              <a:rPr lang="en-US" sz="2400" dirty="0" smtClean="0">
                <a:solidFill>
                  <a:schemeClr val="bg1"/>
                </a:solidFill>
              </a:rPr>
              <a:t>Introduction:</a:t>
            </a:r>
          </a:p>
          <a:p>
            <a:pPr marL="800100" lvl="1" indent="-342900">
              <a:buAutoNum type="alphaLcPeriod"/>
            </a:pPr>
            <a:r>
              <a:rPr lang="en-US" sz="2400" dirty="0" smtClean="0">
                <a:solidFill>
                  <a:schemeClr val="bg1"/>
                </a:solidFill>
              </a:rPr>
              <a:t>Description </a:t>
            </a:r>
            <a:r>
              <a:rPr lang="en-US" sz="2400" dirty="0">
                <a:solidFill>
                  <a:schemeClr val="bg1"/>
                </a:solidFill>
              </a:rPr>
              <a:t>One: Who the son of man </a:t>
            </a:r>
            <a:r>
              <a:rPr lang="en-US" sz="2400" dirty="0" smtClean="0">
                <a:solidFill>
                  <a:schemeClr val="bg1"/>
                </a:solidFill>
              </a:rPr>
              <a:t>is</a:t>
            </a:r>
            <a:endParaRPr lang="en-US" sz="2400" dirty="0">
              <a:solidFill>
                <a:schemeClr val="bg1"/>
              </a:solidFill>
            </a:endParaRPr>
          </a:p>
          <a:p>
            <a:pPr marL="1257300" lvl="2" indent="-342900">
              <a:buAutoNum type="arabicPeriod"/>
            </a:pPr>
            <a:r>
              <a:rPr lang="en-US" sz="2400" dirty="0" smtClean="0">
                <a:solidFill>
                  <a:schemeClr val="bg1"/>
                </a:solidFill>
              </a:rPr>
              <a:t>Humanity </a:t>
            </a:r>
            <a:r>
              <a:rPr lang="en-US" sz="2400" dirty="0">
                <a:solidFill>
                  <a:schemeClr val="bg1"/>
                </a:solidFill>
              </a:rPr>
              <a:t>Focus: </a:t>
            </a:r>
            <a:endParaRPr lang="en-US" sz="2400" dirty="0">
              <a:solidFill>
                <a:schemeClr val="bg1"/>
              </a:solidFill>
            </a:endParaRPr>
          </a:p>
          <a:p>
            <a:pPr marL="1828800" lvl="3" indent="-457200">
              <a:buAutoNum type="alphaLcPeriod"/>
            </a:pPr>
            <a:r>
              <a:rPr lang="en-US" sz="2400" dirty="0" smtClean="0">
                <a:solidFill>
                  <a:schemeClr val="bg1"/>
                </a:solidFill>
              </a:rPr>
              <a:t>The </a:t>
            </a:r>
            <a:r>
              <a:rPr lang="en-US" sz="2400" dirty="0">
                <a:solidFill>
                  <a:schemeClr val="bg1"/>
                </a:solidFill>
              </a:rPr>
              <a:t>term, with its emphasis on “man,” is obviously a description of a human </a:t>
            </a:r>
            <a:r>
              <a:rPr lang="en-US" sz="2400" dirty="0" smtClean="0">
                <a:solidFill>
                  <a:schemeClr val="bg1"/>
                </a:solidFill>
              </a:rPr>
              <a:t>being</a:t>
            </a:r>
            <a:endParaRPr lang="en-US" sz="2400" dirty="0">
              <a:solidFill>
                <a:schemeClr val="bg1"/>
              </a:solidFill>
            </a:endParaRPr>
          </a:p>
          <a:p>
            <a:pPr marL="1257300" lvl="2" indent="-342900">
              <a:buAutoNum type="arabicPeriod"/>
            </a:pPr>
            <a:r>
              <a:rPr lang="en-US" sz="2400" dirty="0" smtClean="0">
                <a:solidFill>
                  <a:schemeClr val="bg1"/>
                </a:solidFill>
              </a:rPr>
              <a:t>Deity </a:t>
            </a:r>
            <a:r>
              <a:rPr lang="en-US" sz="2400" dirty="0">
                <a:solidFill>
                  <a:schemeClr val="bg1"/>
                </a:solidFill>
              </a:rPr>
              <a:t>Focus:  </a:t>
            </a:r>
          </a:p>
          <a:p>
            <a:pPr marL="1828800" lvl="3" indent="-457200">
              <a:buAutoNum type="alphaLcPeriod"/>
            </a:pPr>
            <a:r>
              <a:rPr lang="en-US" sz="2400" dirty="0" smtClean="0">
                <a:solidFill>
                  <a:schemeClr val="bg1"/>
                </a:solidFill>
              </a:rPr>
              <a:t>But </a:t>
            </a:r>
            <a:r>
              <a:rPr lang="en-US" sz="2400" dirty="0">
                <a:solidFill>
                  <a:schemeClr val="bg1"/>
                </a:solidFill>
              </a:rPr>
              <a:t>this human being is also </a:t>
            </a:r>
            <a:r>
              <a:rPr lang="en-US" sz="2400" dirty="0" smtClean="0">
                <a:solidFill>
                  <a:schemeClr val="bg1"/>
                </a:solidFill>
              </a:rPr>
              <a:t>different </a:t>
            </a:r>
            <a:r>
              <a:rPr lang="en-US" sz="2400" dirty="0">
                <a:solidFill>
                  <a:schemeClr val="bg1"/>
                </a:solidFill>
              </a:rPr>
              <a:t>than other humans </a:t>
            </a:r>
            <a:endParaRPr lang="en-US" sz="2400" dirty="0">
              <a:solidFill>
                <a:schemeClr val="bg1"/>
              </a:solidFill>
            </a:endParaRPr>
          </a:p>
          <a:p>
            <a:pPr marL="1828800" lvl="3" indent="-457200">
              <a:buAutoNum type="alphaLcPeriod"/>
            </a:pPr>
            <a:r>
              <a:rPr lang="en-US" sz="2400" dirty="0" smtClean="0">
                <a:solidFill>
                  <a:schemeClr val="bg1"/>
                </a:solidFill>
              </a:rPr>
              <a:t>He </a:t>
            </a:r>
            <a:r>
              <a:rPr lang="en-US" sz="2400" dirty="0">
                <a:solidFill>
                  <a:schemeClr val="bg1"/>
                </a:solidFill>
              </a:rPr>
              <a:t>is the one “coming/’riding’ on the clouds” a description typically saved for deity in the OT (</a:t>
            </a:r>
            <a:r>
              <a:rPr lang="en-US" sz="2400" dirty="0" err="1">
                <a:solidFill>
                  <a:schemeClr val="bg1"/>
                </a:solidFill>
              </a:rPr>
              <a:t>Exod</a:t>
            </a:r>
            <a:r>
              <a:rPr lang="en-US" sz="2400" dirty="0">
                <a:solidFill>
                  <a:schemeClr val="bg1"/>
                </a:solidFill>
              </a:rPr>
              <a:t> 14:20; 34:5; </a:t>
            </a:r>
            <a:r>
              <a:rPr lang="en-US" sz="2400" dirty="0" err="1">
                <a:solidFill>
                  <a:schemeClr val="bg1"/>
                </a:solidFill>
              </a:rPr>
              <a:t>Num</a:t>
            </a:r>
            <a:r>
              <a:rPr lang="en-US" sz="2400" dirty="0">
                <a:solidFill>
                  <a:schemeClr val="bg1"/>
                </a:solidFill>
              </a:rPr>
              <a:t> 10:34; Ps 104:3; Isa </a:t>
            </a:r>
            <a:r>
              <a:rPr lang="en-US" sz="2400" dirty="0" smtClean="0">
                <a:solidFill>
                  <a:schemeClr val="bg1"/>
                </a:solidFill>
              </a:rPr>
              <a:t>19:1)</a:t>
            </a:r>
            <a:endParaRPr lang="en-US" sz="2400" dirty="0">
              <a:solidFill>
                <a:schemeClr val="bg1"/>
              </a:solidFill>
            </a:endParaRPr>
          </a:p>
          <a:p>
            <a:pPr marL="1828800" lvl="3" indent="-457200">
              <a:buAutoNum type="alphaLcPeriod"/>
            </a:pPr>
            <a:r>
              <a:rPr lang="en-US" sz="2400" dirty="0" smtClean="0">
                <a:solidFill>
                  <a:schemeClr val="bg1"/>
                </a:solidFill>
              </a:rPr>
              <a:t>The </a:t>
            </a:r>
            <a:r>
              <a:rPr lang="en-US" sz="2400" dirty="0">
                <a:solidFill>
                  <a:schemeClr val="bg1"/>
                </a:solidFill>
              </a:rPr>
              <a:t>“one like the son of man” can stand before the Ancient of Days, a designation for God—only the holy and righteous can stand before </a:t>
            </a:r>
            <a:r>
              <a:rPr lang="en-US" sz="2400" dirty="0" smtClean="0">
                <a:solidFill>
                  <a:schemeClr val="bg1"/>
                </a:solidFill>
              </a:rPr>
              <a:t>God</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570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2062103"/>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a:p>
            <a:pPr marL="800100" lvl="1" indent="-342900">
              <a:buAutoNum type="alphaLcPeriod"/>
            </a:pPr>
            <a:r>
              <a:rPr lang="en-US" sz="2400" dirty="0" smtClean="0">
                <a:solidFill>
                  <a:schemeClr val="bg1"/>
                </a:solidFill>
              </a:rPr>
              <a:t>Introduction:</a:t>
            </a:r>
          </a:p>
          <a:p>
            <a:pPr marL="800100" lvl="1" indent="-342900">
              <a:buAutoNum type="alphaLcPeriod"/>
            </a:pPr>
            <a:r>
              <a:rPr lang="en-US" sz="2400" dirty="0" smtClean="0">
                <a:solidFill>
                  <a:schemeClr val="bg1"/>
                </a:solidFill>
              </a:rPr>
              <a:t>Description </a:t>
            </a:r>
            <a:r>
              <a:rPr lang="en-US" sz="2400" dirty="0">
                <a:solidFill>
                  <a:schemeClr val="bg1"/>
                </a:solidFill>
              </a:rPr>
              <a:t>One: Who the son of man </a:t>
            </a:r>
            <a:r>
              <a:rPr lang="en-US" sz="2400" dirty="0" smtClean="0">
                <a:solidFill>
                  <a:schemeClr val="bg1"/>
                </a:solidFill>
              </a:rPr>
              <a:t>is</a:t>
            </a:r>
            <a:endParaRPr lang="en-US" sz="2400" dirty="0">
              <a:solidFill>
                <a:schemeClr val="bg1"/>
              </a:solidFill>
            </a:endParaRPr>
          </a:p>
          <a:p>
            <a:pPr marL="800100" lvl="1" indent="-342900">
              <a:buAutoNum type="alphaLcPeriod"/>
            </a:pPr>
            <a:r>
              <a:rPr lang="en-US" sz="2400" dirty="0" smtClean="0">
                <a:solidFill>
                  <a:schemeClr val="bg1"/>
                </a:solidFill>
              </a:rPr>
              <a:t>Description </a:t>
            </a:r>
            <a:r>
              <a:rPr lang="en-US" sz="2400" dirty="0">
                <a:solidFill>
                  <a:schemeClr val="bg1"/>
                </a:solidFill>
              </a:rPr>
              <a:t>Two: What the son of man receives: </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060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2800767"/>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a:p>
            <a:pPr marL="800100" lvl="1" indent="-342900">
              <a:buAutoNum type="alphaLcPeriod"/>
            </a:pPr>
            <a:r>
              <a:rPr lang="en-US" sz="2400" dirty="0" smtClean="0">
                <a:solidFill>
                  <a:schemeClr val="bg1"/>
                </a:solidFill>
              </a:rPr>
              <a:t>Introduction:</a:t>
            </a:r>
          </a:p>
          <a:p>
            <a:pPr marL="800100" lvl="1" indent="-342900">
              <a:buAutoNum type="alphaLcPeriod"/>
            </a:pPr>
            <a:r>
              <a:rPr lang="en-US" sz="2400" dirty="0" smtClean="0">
                <a:solidFill>
                  <a:schemeClr val="bg1"/>
                </a:solidFill>
              </a:rPr>
              <a:t>Description </a:t>
            </a:r>
            <a:r>
              <a:rPr lang="en-US" sz="2400" dirty="0">
                <a:solidFill>
                  <a:schemeClr val="bg1"/>
                </a:solidFill>
              </a:rPr>
              <a:t>One: Who the son of man </a:t>
            </a:r>
            <a:r>
              <a:rPr lang="en-US" sz="2400" dirty="0" smtClean="0">
                <a:solidFill>
                  <a:schemeClr val="bg1"/>
                </a:solidFill>
              </a:rPr>
              <a:t>is</a:t>
            </a:r>
            <a:endParaRPr lang="en-US" sz="2400" dirty="0">
              <a:solidFill>
                <a:schemeClr val="bg1"/>
              </a:solidFill>
            </a:endParaRPr>
          </a:p>
          <a:p>
            <a:pPr marL="800100" lvl="1" indent="-342900">
              <a:buAutoNum type="alphaLcPeriod"/>
            </a:pPr>
            <a:r>
              <a:rPr lang="en-US" sz="2400" dirty="0" smtClean="0">
                <a:solidFill>
                  <a:schemeClr val="bg1"/>
                </a:solidFill>
              </a:rPr>
              <a:t>Description </a:t>
            </a:r>
            <a:r>
              <a:rPr lang="en-US" sz="2400" dirty="0">
                <a:solidFill>
                  <a:schemeClr val="bg1"/>
                </a:solidFill>
              </a:rPr>
              <a:t>Two: What the son of man receives: </a:t>
            </a:r>
            <a:endParaRPr lang="en-US" sz="2400" dirty="0">
              <a:solidFill>
                <a:schemeClr val="bg1"/>
              </a:solidFill>
            </a:endParaRPr>
          </a:p>
          <a:p>
            <a:pPr marL="1257300" lvl="2" indent="-342900">
              <a:buAutoNum type="arabicPeriod"/>
            </a:pPr>
            <a:r>
              <a:rPr lang="en-US" sz="2400" dirty="0" smtClean="0">
                <a:solidFill>
                  <a:schemeClr val="bg1"/>
                </a:solidFill>
              </a:rPr>
              <a:t>Dominion</a:t>
            </a:r>
            <a:r>
              <a:rPr lang="en-US" sz="2400" dirty="0">
                <a:solidFill>
                  <a:schemeClr val="bg1"/>
                </a:solidFill>
              </a:rPr>
              <a:t>, Glory, Kingdom: All divinely given (only God can give) and only </a:t>
            </a:r>
            <a:r>
              <a:rPr lang="en-US" sz="2400" i="1" dirty="0">
                <a:solidFill>
                  <a:schemeClr val="bg1"/>
                </a:solidFill>
              </a:rPr>
              <a:t>for</a:t>
            </a:r>
            <a:r>
              <a:rPr lang="en-US" sz="2400" dirty="0">
                <a:solidFill>
                  <a:schemeClr val="bg1"/>
                </a:solidFill>
              </a:rPr>
              <a:t> God (only God can </a:t>
            </a:r>
            <a:r>
              <a:rPr lang="en-US" sz="2400" dirty="0" smtClean="0">
                <a:solidFill>
                  <a:schemeClr val="bg1"/>
                </a:solidFill>
              </a:rPr>
              <a:t>receive)</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828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3539430"/>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a:p>
            <a:pPr marL="800100" lvl="1" indent="-342900">
              <a:buAutoNum type="alphaLcPeriod"/>
            </a:pPr>
            <a:r>
              <a:rPr lang="en-US" sz="2400" dirty="0" smtClean="0">
                <a:solidFill>
                  <a:schemeClr val="bg1"/>
                </a:solidFill>
              </a:rPr>
              <a:t>Introduction:</a:t>
            </a:r>
          </a:p>
          <a:p>
            <a:pPr marL="800100" lvl="1" indent="-342900">
              <a:buAutoNum type="alphaLcPeriod"/>
            </a:pPr>
            <a:r>
              <a:rPr lang="en-US" sz="2400" dirty="0" smtClean="0">
                <a:solidFill>
                  <a:schemeClr val="bg1"/>
                </a:solidFill>
              </a:rPr>
              <a:t>Description </a:t>
            </a:r>
            <a:r>
              <a:rPr lang="en-US" sz="2400" dirty="0">
                <a:solidFill>
                  <a:schemeClr val="bg1"/>
                </a:solidFill>
              </a:rPr>
              <a:t>One: Who the son of man </a:t>
            </a:r>
            <a:r>
              <a:rPr lang="en-US" sz="2400" dirty="0" smtClean="0">
                <a:solidFill>
                  <a:schemeClr val="bg1"/>
                </a:solidFill>
              </a:rPr>
              <a:t>is</a:t>
            </a:r>
            <a:endParaRPr lang="en-US" sz="2400" dirty="0">
              <a:solidFill>
                <a:schemeClr val="bg1"/>
              </a:solidFill>
            </a:endParaRPr>
          </a:p>
          <a:p>
            <a:pPr marL="800100" lvl="1" indent="-342900">
              <a:buAutoNum type="alphaLcPeriod"/>
            </a:pPr>
            <a:r>
              <a:rPr lang="en-US" sz="2400" dirty="0" smtClean="0">
                <a:solidFill>
                  <a:schemeClr val="bg1"/>
                </a:solidFill>
              </a:rPr>
              <a:t>Description </a:t>
            </a:r>
            <a:r>
              <a:rPr lang="en-US" sz="2400" dirty="0">
                <a:solidFill>
                  <a:schemeClr val="bg1"/>
                </a:solidFill>
              </a:rPr>
              <a:t>Two: What the son of man receives: </a:t>
            </a:r>
            <a:endParaRPr lang="en-US" sz="2400" dirty="0">
              <a:solidFill>
                <a:schemeClr val="bg1"/>
              </a:solidFill>
            </a:endParaRPr>
          </a:p>
          <a:p>
            <a:pPr marL="1257300" lvl="2" indent="-342900">
              <a:buAutoNum type="arabicPeriod"/>
            </a:pPr>
            <a:r>
              <a:rPr lang="en-US" sz="2400" dirty="0" smtClean="0">
                <a:solidFill>
                  <a:schemeClr val="bg1"/>
                </a:solidFill>
              </a:rPr>
              <a:t>Dominion</a:t>
            </a:r>
            <a:r>
              <a:rPr lang="en-US" sz="2400" dirty="0">
                <a:solidFill>
                  <a:schemeClr val="bg1"/>
                </a:solidFill>
              </a:rPr>
              <a:t>, Glory, Kingdom: All divinely given (only God can give) and only </a:t>
            </a:r>
            <a:r>
              <a:rPr lang="en-US" sz="2400" i="1" dirty="0">
                <a:solidFill>
                  <a:schemeClr val="bg1"/>
                </a:solidFill>
              </a:rPr>
              <a:t>for</a:t>
            </a:r>
            <a:r>
              <a:rPr lang="en-US" sz="2400" dirty="0">
                <a:solidFill>
                  <a:schemeClr val="bg1"/>
                </a:solidFill>
              </a:rPr>
              <a:t> God (only God can </a:t>
            </a:r>
            <a:r>
              <a:rPr lang="en-US" sz="2400" dirty="0" smtClean="0">
                <a:solidFill>
                  <a:schemeClr val="bg1"/>
                </a:solidFill>
              </a:rPr>
              <a:t>receive)</a:t>
            </a:r>
          </a:p>
          <a:p>
            <a:pPr marL="1828800" lvl="3" indent="-457200">
              <a:buAutoNum type="alphaLcPeriod"/>
            </a:pPr>
            <a:r>
              <a:rPr lang="en-US" sz="2400" dirty="0" smtClean="0">
                <a:solidFill>
                  <a:schemeClr val="bg1"/>
                </a:solidFill>
              </a:rPr>
              <a:t>These </a:t>
            </a:r>
            <a:r>
              <a:rPr lang="en-US" sz="2400" dirty="0">
                <a:solidFill>
                  <a:schemeClr val="bg1"/>
                </a:solidFill>
              </a:rPr>
              <a:t>are all eternal: it is an everlasting dominion, a kingdom that will not be </a:t>
            </a:r>
            <a:r>
              <a:rPr lang="en-US" sz="2400" dirty="0" smtClean="0">
                <a:solidFill>
                  <a:schemeClr val="bg1"/>
                </a:solidFill>
              </a:rPr>
              <a:t>destroyed</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653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4278094"/>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a:p>
            <a:pPr marL="800100" lvl="1" indent="-342900">
              <a:buAutoNum type="alphaLcPeriod"/>
            </a:pPr>
            <a:r>
              <a:rPr lang="en-US" sz="2400" dirty="0" smtClean="0">
                <a:solidFill>
                  <a:schemeClr val="bg1"/>
                </a:solidFill>
              </a:rPr>
              <a:t>Introduction:</a:t>
            </a:r>
          </a:p>
          <a:p>
            <a:pPr marL="800100" lvl="1" indent="-342900">
              <a:buAutoNum type="alphaLcPeriod"/>
            </a:pPr>
            <a:r>
              <a:rPr lang="en-US" sz="2400" dirty="0" smtClean="0">
                <a:solidFill>
                  <a:schemeClr val="bg1"/>
                </a:solidFill>
              </a:rPr>
              <a:t>Description </a:t>
            </a:r>
            <a:r>
              <a:rPr lang="en-US" sz="2400" dirty="0">
                <a:solidFill>
                  <a:schemeClr val="bg1"/>
                </a:solidFill>
              </a:rPr>
              <a:t>One: Who the son of man </a:t>
            </a:r>
            <a:r>
              <a:rPr lang="en-US" sz="2400" dirty="0" smtClean="0">
                <a:solidFill>
                  <a:schemeClr val="bg1"/>
                </a:solidFill>
              </a:rPr>
              <a:t>is</a:t>
            </a:r>
            <a:endParaRPr lang="en-US" sz="2400" dirty="0">
              <a:solidFill>
                <a:schemeClr val="bg1"/>
              </a:solidFill>
            </a:endParaRPr>
          </a:p>
          <a:p>
            <a:pPr marL="800100" lvl="1" indent="-342900">
              <a:buAutoNum type="alphaLcPeriod"/>
            </a:pPr>
            <a:r>
              <a:rPr lang="en-US" sz="2400" dirty="0" smtClean="0">
                <a:solidFill>
                  <a:schemeClr val="bg1"/>
                </a:solidFill>
              </a:rPr>
              <a:t>Description </a:t>
            </a:r>
            <a:r>
              <a:rPr lang="en-US" sz="2400" dirty="0">
                <a:solidFill>
                  <a:schemeClr val="bg1"/>
                </a:solidFill>
              </a:rPr>
              <a:t>Two: What the son of man receives: </a:t>
            </a:r>
            <a:endParaRPr lang="en-US" sz="2400" dirty="0">
              <a:solidFill>
                <a:schemeClr val="bg1"/>
              </a:solidFill>
            </a:endParaRPr>
          </a:p>
          <a:p>
            <a:pPr marL="1257300" lvl="2" indent="-342900">
              <a:buAutoNum type="arabicPeriod"/>
            </a:pPr>
            <a:r>
              <a:rPr lang="en-US" sz="2400" dirty="0" smtClean="0">
                <a:solidFill>
                  <a:schemeClr val="bg1"/>
                </a:solidFill>
              </a:rPr>
              <a:t>Dominion</a:t>
            </a:r>
            <a:r>
              <a:rPr lang="en-US" sz="2400" dirty="0">
                <a:solidFill>
                  <a:schemeClr val="bg1"/>
                </a:solidFill>
              </a:rPr>
              <a:t>, Glory, Kingdom: All divinely given (only God can give) and only </a:t>
            </a:r>
            <a:r>
              <a:rPr lang="en-US" sz="2400" i="1" dirty="0">
                <a:solidFill>
                  <a:schemeClr val="bg1"/>
                </a:solidFill>
              </a:rPr>
              <a:t>for</a:t>
            </a:r>
            <a:r>
              <a:rPr lang="en-US" sz="2400" dirty="0">
                <a:solidFill>
                  <a:schemeClr val="bg1"/>
                </a:solidFill>
              </a:rPr>
              <a:t> God (only God can </a:t>
            </a:r>
            <a:r>
              <a:rPr lang="en-US" sz="2400" dirty="0" smtClean="0">
                <a:solidFill>
                  <a:schemeClr val="bg1"/>
                </a:solidFill>
              </a:rPr>
              <a:t>receive)</a:t>
            </a:r>
          </a:p>
          <a:p>
            <a:pPr marL="1828800" lvl="3" indent="-457200">
              <a:buAutoNum type="alphaLcPeriod"/>
            </a:pPr>
            <a:r>
              <a:rPr lang="en-US" sz="2400" dirty="0" smtClean="0">
                <a:solidFill>
                  <a:schemeClr val="bg1"/>
                </a:solidFill>
              </a:rPr>
              <a:t>These </a:t>
            </a:r>
            <a:r>
              <a:rPr lang="en-US" sz="2400" dirty="0">
                <a:solidFill>
                  <a:schemeClr val="bg1"/>
                </a:solidFill>
              </a:rPr>
              <a:t>are all eternal: it is an everlasting dominion, a kingdom that will not be </a:t>
            </a:r>
            <a:r>
              <a:rPr lang="en-US" sz="2400" dirty="0" smtClean="0">
                <a:solidFill>
                  <a:schemeClr val="bg1"/>
                </a:solidFill>
              </a:rPr>
              <a:t>destroyed</a:t>
            </a:r>
            <a:endParaRPr lang="en-US" sz="2400" dirty="0">
              <a:solidFill>
                <a:schemeClr val="bg1"/>
              </a:solidFill>
            </a:endParaRPr>
          </a:p>
          <a:p>
            <a:pPr marL="1257300" lvl="2" indent="-342900">
              <a:buAutoNum type="arabicPeriod"/>
            </a:pPr>
            <a:r>
              <a:rPr lang="en-US" sz="2400" dirty="0" smtClean="0">
                <a:solidFill>
                  <a:schemeClr val="bg1"/>
                </a:solidFill>
              </a:rPr>
              <a:t>Service</a:t>
            </a:r>
            <a:r>
              <a:rPr lang="en-US" sz="2400" dirty="0">
                <a:solidFill>
                  <a:schemeClr val="bg1"/>
                </a:solidFill>
              </a:rPr>
              <a:t>: The one like the son of man will be served by all people, nations, and </a:t>
            </a:r>
            <a:r>
              <a:rPr lang="en-US" sz="2400" dirty="0" smtClean="0">
                <a:solidFill>
                  <a:schemeClr val="bg1"/>
                </a:solidFill>
              </a:rPr>
              <a:t>languages</a:t>
            </a:r>
            <a:endParaRPr lang="en-US" sz="28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157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itle 6"/>
          <p:cNvSpPr txBox="1">
            <a:spLocks/>
          </p:cNvSpPr>
          <p:nvPr/>
        </p:nvSpPr>
        <p:spPr>
          <a:xfrm>
            <a:off x="301082" y="2632851"/>
            <a:ext cx="11620500" cy="2047875"/>
          </a:xfrm>
          <a:prstGeom prst="rect">
            <a:avLst/>
          </a:prstGeom>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7200" dirty="0" smtClean="0">
                <a:solidFill>
                  <a:schemeClr val="bg1"/>
                </a:solidFill>
              </a:rPr>
              <a:t>When You hear the Title, “The Son of Man,” What do you Think of?: </a:t>
            </a:r>
            <a:endParaRPr lang="en-US" sz="5400" dirty="0">
              <a:solidFill>
                <a:schemeClr val="bg1"/>
              </a:solidFill>
            </a:endParaRPr>
          </a:p>
        </p:txBody>
      </p:sp>
    </p:spTree>
    <p:extLst>
      <p:ext uri="{BB962C8B-B14F-4D97-AF65-F5344CB8AC3E}">
        <p14:creationId xmlns:p14="http://schemas.microsoft.com/office/powerpoint/2010/main" val="3361352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Where does Jesus Get This Title? </a:t>
            </a:r>
            <a:endParaRPr lang="en-US" sz="7200" dirty="0">
              <a:solidFill>
                <a:schemeClr val="bg1"/>
              </a:solidFill>
            </a:endParaRPr>
          </a:p>
        </p:txBody>
      </p:sp>
      <p:sp>
        <p:nvSpPr>
          <p:cNvPr id="4" name="TextBox 3"/>
          <p:cNvSpPr txBox="1"/>
          <p:nvPr/>
        </p:nvSpPr>
        <p:spPr>
          <a:xfrm>
            <a:off x="663730" y="1512617"/>
            <a:ext cx="10955841" cy="3970318"/>
          </a:xfrm>
          <a:prstGeom prst="rect">
            <a:avLst/>
          </a:prstGeom>
          <a:noFill/>
        </p:spPr>
        <p:txBody>
          <a:bodyPr wrap="square" rtlCol="0">
            <a:spAutoFit/>
          </a:bodyPr>
          <a:lstStyle/>
          <a:p>
            <a:pPr marL="342900" indent="-342900">
              <a:buAutoNum type="arabicPeriod"/>
            </a:pPr>
            <a:r>
              <a:rPr lang="en-US" sz="2800" dirty="0" smtClean="0">
                <a:solidFill>
                  <a:schemeClr val="bg1"/>
                </a:solidFill>
              </a:rPr>
              <a:t>Daniel </a:t>
            </a:r>
            <a:r>
              <a:rPr lang="en-US" sz="2800" dirty="0">
                <a:solidFill>
                  <a:schemeClr val="bg1"/>
                </a:solidFill>
              </a:rPr>
              <a:t>7:13-14 is critical to understand what Son of Man </a:t>
            </a:r>
            <a:r>
              <a:rPr lang="en-US" sz="2800" dirty="0" smtClean="0">
                <a:solidFill>
                  <a:schemeClr val="bg1"/>
                </a:solidFill>
              </a:rPr>
              <a:t>means</a:t>
            </a:r>
            <a:endParaRPr lang="en-US" sz="2800" dirty="0">
              <a:solidFill>
                <a:schemeClr val="bg1"/>
              </a:solidFill>
            </a:endParaRPr>
          </a:p>
          <a:p>
            <a:pPr marL="342900" indent="-342900">
              <a:buAutoNum type="arabicPeriod"/>
            </a:pPr>
            <a:r>
              <a:rPr lang="en-US" sz="2800" dirty="0" smtClean="0">
                <a:solidFill>
                  <a:schemeClr val="bg1"/>
                </a:solidFill>
              </a:rPr>
              <a:t>Evaluation </a:t>
            </a:r>
            <a:r>
              <a:rPr lang="en-US" sz="2800" dirty="0">
                <a:solidFill>
                  <a:schemeClr val="bg1"/>
                </a:solidFill>
              </a:rPr>
              <a:t>of Daniel 7:13-14: </a:t>
            </a:r>
            <a:endParaRPr lang="en-US" sz="2800" dirty="0">
              <a:solidFill>
                <a:schemeClr val="bg1"/>
              </a:solidFill>
            </a:endParaRPr>
          </a:p>
          <a:p>
            <a:pPr marL="800100" lvl="1" indent="-342900">
              <a:buAutoNum type="alphaLcPeriod"/>
            </a:pPr>
            <a:r>
              <a:rPr lang="en-US" sz="2400" dirty="0" smtClean="0">
                <a:solidFill>
                  <a:schemeClr val="bg1"/>
                </a:solidFill>
              </a:rPr>
              <a:t>Introduction:</a:t>
            </a:r>
          </a:p>
          <a:p>
            <a:pPr marL="800100" lvl="1" indent="-342900">
              <a:buAutoNum type="alphaLcPeriod"/>
            </a:pPr>
            <a:r>
              <a:rPr lang="en-US" sz="2400" dirty="0" smtClean="0">
                <a:solidFill>
                  <a:schemeClr val="bg1"/>
                </a:solidFill>
              </a:rPr>
              <a:t>Description </a:t>
            </a:r>
            <a:r>
              <a:rPr lang="en-US" sz="2400" dirty="0">
                <a:solidFill>
                  <a:schemeClr val="bg1"/>
                </a:solidFill>
              </a:rPr>
              <a:t>One: Who the son of man </a:t>
            </a:r>
            <a:r>
              <a:rPr lang="en-US" sz="2400" dirty="0" smtClean="0">
                <a:solidFill>
                  <a:schemeClr val="bg1"/>
                </a:solidFill>
              </a:rPr>
              <a:t>is</a:t>
            </a:r>
            <a:endParaRPr lang="en-US" sz="2400" dirty="0">
              <a:solidFill>
                <a:schemeClr val="bg1"/>
              </a:solidFill>
            </a:endParaRPr>
          </a:p>
          <a:p>
            <a:pPr marL="800100" lvl="1" indent="-342900">
              <a:buAutoNum type="alphaLcPeriod"/>
            </a:pPr>
            <a:r>
              <a:rPr lang="en-US" sz="2400" dirty="0" smtClean="0">
                <a:solidFill>
                  <a:schemeClr val="bg1"/>
                </a:solidFill>
              </a:rPr>
              <a:t>Description </a:t>
            </a:r>
            <a:r>
              <a:rPr lang="en-US" sz="2400" dirty="0">
                <a:solidFill>
                  <a:schemeClr val="bg1"/>
                </a:solidFill>
              </a:rPr>
              <a:t>Two: What the son of man receives: </a:t>
            </a:r>
            <a:endParaRPr lang="en-US" sz="2400" dirty="0">
              <a:solidFill>
                <a:schemeClr val="bg1"/>
              </a:solidFill>
            </a:endParaRPr>
          </a:p>
          <a:p>
            <a:pPr marL="800100" lvl="1" indent="-342900">
              <a:buAutoNum type="alphaLcPeriod"/>
            </a:pPr>
            <a:r>
              <a:rPr lang="en-US" sz="2400" dirty="0" smtClean="0">
                <a:solidFill>
                  <a:schemeClr val="bg1"/>
                </a:solidFill>
              </a:rPr>
              <a:t>Conclusion</a:t>
            </a:r>
            <a:r>
              <a:rPr lang="en-US" sz="2400" dirty="0">
                <a:solidFill>
                  <a:schemeClr val="bg1"/>
                </a:solidFill>
              </a:rPr>
              <a:t>: </a:t>
            </a:r>
            <a:endParaRPr lang="en-US" sz="2400" dirty="0" smtClean="0">
              <a:solidFill>
                <a:schemeClr val="bg1"/>
              </a:solidFill>
            </a:endParaRPr>
          </a:p>
          <a:p>
            <a:pPr marL="800100" lvl="1" indent="-342900">
              <a:buAutoNum type="alphaLcPeriod"/>
            </a:pPr>
            <a:endParaRPr lang="en-US" sz="2400" dirty="0" smtClean="0">
              <a:solidFill>
                <a:schemeClr val="bg1"/>
              </a:solidFill>
            </a:endParaRPr>
          </a:p>
          <a:p>
            <a:pPr lvl="2"/>
            <a:r>
              <a:rPr lang="en-US" sz="2400" dirty="0" smtClean="0">
                <a:solidFill>
                  <a:schemeClr val="bg1"/>
                </a:solidFill>
              </a:rPr>
              <a:t>The </a:t>
            </a:r>
            <a:r>
              <a:rPr lang="en-US" sz="2400" dirty="0">
                <a:solidFill>
                  <a:schemeClr val="bg1"/>
                </a:solidFill>
              </a:rPr>
              <a:t>OT book of Daniel prepares us for a man, invested with divine authority, who will rule and reign over an everlasting kingdom.</a:t>
            </a:r>
          </a:p>
          <a:p>
            <a:pPr marL="1771650" lvl="2" indent="-857250">
              <a:buAutoNum type="romanL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090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95825"/>
            <a:ext cx="11620500" cy="2047875"/>
          </a:xfrm>
        </p:spPr>
        <p:txBody>
          <a:bodyPr>
            <a:normAutofit/>
          </a:bodyPr>
          <a:lstStyle/>
          <a:p>
            <a:r>
              <a:rPr lang="en-US" sz="6600" dirty="0" smtClean="0">
                <a:solidFill>
                  <a:schemeClr val="bg1"/>
                </a:solidFill>
              </a:rPr>
              <a:t>iii. How Does Jesus Use the Title, </a:t>
            </a:r>
            <a:br>
              <a:rPr lang="en-US" sz="6600" dirty="0" smtClean="0">
                <a:solidFill>
                  <a:schemeClr val="bg1"/>
                </a:solidFill>
              </a:rPr>
            </a:br>
            <a:r>
              <a:rPr lang="en-US" sz="6600" dirty="0" smtClean="0">
                <a:solidFill>
                  <a:schemeClr val="bg1"/>
                </a:solidFill>
              </a:rPr>
              <a:t>“The Son of Man”?</a:t>
            </a:r>
            <a:endParaRPr lang="en-US" dirty="0">
              <a:solidFill>
                <a:schemeClr val="bg1"/>
              </a:solidFill>
            </a:endParaRPr>
          </a:p>
        </p:txBody>
      </p:sp>
      <p:pic>
        <p:nvPicPr>
          <p:cNvPr id="6" name="Picture Placeholder 5"/>
          <p:cNvPicPr>
            <a:picLocks noGrp="1" noChangeAspect="1"/>
          </p:cNvPicPr>
          <p:nvPr>
            <p:ph type="pic" idx="1"/>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t="28741" b="28741"/>
          <a:stretch>
            <a:fillRect/>
          </a:stretch>
        </p:blipFill>
        <p:spPr/>
      </p:pic>
    </p:spTree>
    <p:extLst>
      <p:ext uri="{BB962C8B-B14F-4D97-AF65-F5344CB8AC3E}">
        <p14:creationId xmlns:p14="http://schemas.microsoft.com/office/powerpoint/2010/main" val="2675118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1384995"/>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a:t>
            </a:r>
            <a:r>
              <a:rPr lang="en-US" sz="2800" dirty="0" smtClean="0">
                <a:solidFill>
                  <a:schemeClr val="bg1"/>
                </a:solidFill>
              </a:rPr>
              <a:t>designation, “one </a:t>
            </a:r>
            <a:r>
              <a:rPr lang="en-US" sz="2800" dirty="0">
                <a:solidFill>
                  <a:schemeClr val="bg1"/>
                </a:solidFill>
              </a:rPr>
              <a:t>like a son of </a:t>
            </a:r>
            <a:r>
              <a:rPr lang="en-US" sz="2800" dirty="0" smtClean="0">
                <a:solidFill>
                  <a:schemeClr val="bg1"/>
                </a:solidFill>
              </a:rPr>
              <a:t>man,” to </a:t>
            </a:r>
            <a:r>
              <a:rPr lang="en-US" sz="2800" dirty="0">
                <a:solidFill>
                  <a:schemeClr val="bg1"/>
                </a:solidFill>
              </a:rPr>
              <a:t>fill it with the content of his ministry </a:t>
            </a:r>
            <a:endParaRPr lang="en-US" sz="2800" dirty="0" smtClean="0">
              <a:solidFill>
                <a:schemeClr val="bg1"/>
              </a:solidFill>
            </a:endParaRPr>
          </a:p>
          <a:p>
            <a:pPr marL="514350" indent="-514350">
              <a:buAutoNum type="arabicPeriod"/>
            </a:pPr>
            <a:endParaRPr lang="en-US" sz="2800" dirty="0" smtClean="0">
              <a:solidFill>
                <a:schemeClr val="bg1"/>
              </a:solidFill>
            </a:endParaRPr>
          </a:p>
        </p:txBody>
      </p:sp>
    </p:spTree>
    <p:extLst>
      <p:ext uri="{BB962C8B-B14F-4D97-AF65-F5344CB8AC3E}">
        <p14:creationId xmlns:p14="http://schemas.microsoft.com/office/powerpoint/2010/main" val="744763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2246769"/>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971550" lvl="1" indent="-514350">
              <a:buAutoNum type="alphaLcPeriod"/>
            </a:pPr>
            <a:r>
              <a:rPr lang="en-US" sz="2800" dirty="0" smtClean="0">
                <a:solidFill>
                  <a:schemeClr val="bg1"/>
                </a:solidFill>
              </a:rPr>
              <a:t>The </a:t>
            </a:r>
            <a:r>
              <a:rPr lang="en-US" sz="2800" dirty="0">
                <a:solidFill>
                  <a:schemeClr val="bg1"/>
                </a:solidFill>
              </a:rPr>
              <a:t>Son of Man has the authority to forgive sins (Mark </a:t>
            </a:r>
            <a:r>
              <a:rPr lang="en-US" sz="2800" dirty="0" smtClean="0">
                <a:solidFill>
                  <a:schemeClr val="bg1"/>
                </a:solidFill>
              </a:rPr>
              <a:t>2:10)</a:t>
            </a:r>
          </a:p>
          <a:p>
            <a:pPr marL="514350" indent="-514350">
              <a:buAutoNum type="arabicPeriod"/>
            </a:pPr>
            <a:endParaRPr lang="en-US" sz="2800" dirty="0" smtClean="0">
              <a:solidFill>
                <a:schemeClr val="bg1"/>
              </a:solidFill>
            </a:endParaRPr>
          </a:p>
        </p:txBody>
      </p:sp>
    </p:spTree>
    <p:extLst>
      <p:ext uri="{BB962C8B-B14F-4D97-AF65-F5344CB8AC3E}">
        <p14:creationId xmlns:p14="http://schemas.microsoft.com/office/powerpoint/2010/main" val="1269131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93582" y="1859340"/>
            <a:ext cx="7720359" cy="3477875"/>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But </a:t>
            </a:r>
            <a:r>
              <a:rPr lang="en-US" sz="4400" dirty="0">
                <a:solidFill>
                  <a:prstClr val="white"/>
                </a:solidFill>
                <a:latin typeface="Book Antiqua" panose="02040602050305030304" pitchFamily="18" charset="0"/>
              </a:rPr>
              <a:t>that you may know that the Son of Man has authority on earth to forgive sins</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 (</a:t>
            </a:r>
            <a:r>
              <a:rPr lang="en-US" sz="4400" dirty="0">
                <a:solidFill>
                  <a:prstClr val="white"/>
                </a:solidFill>
                <a:latin typeface="Book Antiqua" panose="02040602050305030304" pitchFamily="18" charset="0"/>
              </a:rPr>
              <a:t>Mark 2:10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3351873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2677656"/>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971550" lvl="1" indent="-514350">
              <a:buAutoNum type="alphaLcPeriod"/>
            </a:pPr>
            <a:r>
              <a:rPr lang="en-US" sz="2800" dirty="0" smtClean="0">
                <a:solidFill>
                  <a:schemeClr val="bg1"/>
                </a:solidFill>
              </a:rPr>
              <a:t>The </a:t>
            </a:r>
            <a:r>
              <a:rPr lang="en-US" sz="2800" dirty="0">
                <a:solidFill>
                  <a:schemeClr val="bg1"/>
                </a:solidFill>
              </a:rPr>
              <a:t>Son of Man has the authority to forgive sins (Mark </a:t>
            </a:r>
            <a:r>
              <a:rPr lang="en-US" sz="2800" dirty="0" smtClean="0">
                <a:solidFill>
                  <a:schemeClr val="bg1"/>
                </a:solidFill>
              </a:rPr>
              <a:t>2:10)</a:t>
            </a:r>
          </a:p>
          <a:p>
            <a:pPr marL="971550" lvl="1" indent="-514350">
              <a:buAutoNum type="alphaLcPeriod"/>
            </a:pPr>
            <a:r>
              <a:rPr lang="en-US" sz="2800" dirty="0" smtClean="0">
                <a:solidFill>
                  <a:schemeClr val="bg1"/>
                </a:solidFill>
              </a:rPr>
              <a:t>The Son of Man is the Lord of the Sabbath (Mark 2:27)</a:t>
            </a:r>
          </a:p>
          <a:p>
            <a:pPr marL="514350" indent="-514350">
              <a:buAutoNum type="arabicPeriod"/>
            </a:pPr>
            <a:endParaRPr lang="en-US" sz="2800" dirty="0" smtClean="0">
              <a:solidFill>
                <a:schemeClr val="bg1"/>
              </a:solidFill>
            </a:endParaRPr>
          </a:p>
        </p:txBody>
      </p:sp>
    </p:spTree>
    <p:extLst>
      <p:ext uri="{BB962C8B-B14F-4D97-AF65-F5344CB8AC3E}">
        <p14:creationId xmlns:p14="http://schemas.microsoft.com/office/powerpoint/2010/main" val="2069662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56004" y="1458507"/>
            <a:ext cx="7720359" cy="4832092"/>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And </a:t>
            </a:r>
            <a:r>
              <a:rPr lang="en-US" sz="4400" dirty="0">
                <a:solidFill>
                  <a:prstClr val="white"/>
                </a:solidFill>
                <a:latin typeface="Book Antiqua" panose="02040602050305030304" pitchFamily="18" charset="0"/>
              </a:rPr>
              <a:t>he said to them, “The Sabbath was made for man, not man for the Sabbath. So the Son of Man is lord even of the Sabbath</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Mark 2:27-28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1019230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3108543"/>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971550" lvl="1" indent="-514350">
              <a:buAutoNum type="alphaLcPeriod"/>
            </a:pPr>
            <a:r>
              <a:rPr lang="en-US" sz="2800" dirty="0" smtClean="0">
                <a:solidFill>
                  <a:schemeClr val="bg1"/>
                </a:solidFill>
              </a:rPr>
              <a:t>The </a:t>
            </a:r>
            <a:r>
              <a:rPr lang="en-US" sz="2800" dirty="0">
                <a:solidFill>
                  <a:schemeClr val="bg1"/>
                </a:solidFill>
              </a:rPr>
              <a:t>Son of Man has the authority to forgive sins (Mark </a:t>
            </a:r>
            <a:r>
              <a:rPr lang="en-US" sz="2800" dirty="0" smtClean="0">
                <a:solidFill>
                  <a:schemeClr val="bg1"/>
                </a:solidFill>
              </a:rPr>
              <a:t>2:10)</a:t>
            </a:r>
          </a:p>
          <a:p>
            <a:pPr marL="971550" lvl="1" indent="-514350">
              <a:buAutoNum type="alphaLcPeriod"/>
            </a:pPr>
            <a:r>
              <a:rPr lang="en-US" sz="2800" dirty="0" smtClean="0">
                <a:solidFill>
                  <a:schemeClr val="bg1"/>
                </a:solidFill>
              </a:rPr>
              <a:t>The Son of Man is the Lord of the Sabbath (Mark 2:27)</a:t>
            </a:r>
          </a:p>
          <a:p>
            <a:pPr marL="971550" lvl="1" indent="-514350">
              <a:buAutoNum type="alphaLcPeriod"/>
            </a:pPr>
            <a:r>
              <a:rPr lang="en-US" sz="2800" dirty="0" smtClean="0">
                <a:solidFill>
                  <a:schemeClr val="bg1"/>
                </a:solidFill>
              </a:rPr>
              <a:t>The Son of Man has nowhere to lay his head (Matt 8:20)</a:t>
            </a:r>
          </a:p>
          <a:p>
            <a:pPr marL="514350" indent="-514350">
              <a:buAutoNum type="arabicPeriod"/>
            </a:pPr>
            <a:endParaRPr lang="en-US" sz="2800" dirty="0" smtClean="0">
              <a:solidFill>
                <a:schemeClr val="bg1"/>
              </a:solidFill>
            </a:endParaRPr>
          </a:p>
        </p:txBody>
      </p:sp>
    </p:spTree>
    <p:extLst>
      <p:ext uri="{BB962C8B-B14F-4D97-AF65-F5344CB8AC3E}">
        <p14:creationId xmlns:p14="http://schemas.microsoft.com/office/powerpoint/2010/main" val="2147029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43270" y="1483559"/>
            <a:ext cx="7720359" cy="3477875"/>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And </a:t>
            </a:r>
            <a:r>
              <a:rPr lang="en-US" sz="4400" dirty="0">
                <a:solidFill>
                  <a:prstClr val="white"/>
                </a:solidFill>
                <a:latin typeface="Book Antiqua" panose="02040602050305030304" pitchFamily="18" charset="0"/>
              </a:rPr>
              <a:t>Jesus said to him, “Foxes have holes, and birds of the air have nests, but the Son of Man has nowhere to lay his head.”(Matthew 8:20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2647450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3108543"/>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971550" lvl="1" indent="-514350">
              <a:buAutoNum type="alphaLcPeriod"/>
            </a:pPr>
            <a:r>
              <a:rPr lang="en-US" sz="2800" dirty="0" smtClean="0">
                <a:solidFill>
                  <a:schemeClr val="bg1"/>
                </a:solidFill>
              </a:rPr>
              <a:t>The </a:t>
            </a:r>
            <a:r>
              <a:rPr lang="en-US" sz="2800" dirty="0">
                <a:solidFill>
                  <a:schemeClr val="bg1"/>
                </a:solidFill>
              </a:rPr>
              <a:t>Son of Man has the authority to forgive sins (Mark </a:t>
            </a:r>
            <a:r>
              <a:rPr lang="en-US" sz="2800" dirty="0" smtClean="0">
                <a:solidFill>
                  <a:schemeClr val="bg1"/>
                </a:solidFill>
              </a:rPr>
              <a:t>2:10)</a:t>
            </a:r>
          </a:p>
          <a:p>
            <a:pPr marL="971550" lvl="1" indent="-514350">
              <a:buAutoNum type="alphaLcPeriod"/>
            </a:pPr>
            <a:r>
              <a:rPr lang="en-US" sz="2800" dirty="0" smtClean="0">
                <a:solidFill>
                  <a:schemeClr val="bg1"/>
                </a:solidFill>
              </a:rPr>
              <a:t>The Son of Man is the Lord of the Sabbath (Mark 2:27)</a:t>
            </a:r>
          </a:p>
          <a:p>
            <a:pPr marL="971550" lvl="1" indent="-514350">
              <a:buAutoNum type="alphaLcPeriod"/>
            </a:pPr>
            <a:r>
              <a:rPr lang="en-US" sz="2800" dirty="0" smtClean="0">
                <a:solidFill>
                  <a:schemeClr val="bg1"/>
                </a:solidFill>
              </a:rPr>
              <a:t>The Son of Man has nowhere to lay his head (Matt 8:20)</a:t>
            </a:r>
          </a:p>
          <a:p>
            <a:pPr marL="971550" lvl="1" indent="-514350">
              <a:buAutoNum type="alphaLcPeriod"/>
            </a:pPr>
            <a:r>
              <a:rPr lang="en-US" sz="2800" dirty="0" smtClean="0">
                <a:solidFill>
                  <a:schemeClr val="bg1"/>
                </a:solidFill>
              </a:rPr>
              <a:t>The Son of Man sows good seed (Matt 13:37)</a:t>
            </a:r>
          </a:p>
        </p:txBody>
      </p:sp>
    </p:spTree>
    <p:extLst>
      <p:ext uri="{BB962C8B-B14F-4D97-AF65-F5344CB8AC3E}">
        <p14:creationId xmlns:p14="http://schemas.microsoft.com/office/powerpoint/2010/main" val="3019361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1. Introduction: </a:t>
            </a:r>
            <a:endParaRPr lang="en-US" sz="8800" dirty="0">
              <a:solidFill>
                <a:schemeClr val="bg1"/>
              </a:solidFill>
            </a:endParaRPr>
          </a:p>
        </p:txBody>
      </p:sp>
      <p:sp>
        <p:nvSpPr>
          <p:cNvPr id="4" name="TextBox 3"/>
          <p:cNvSpPr txBox="1"/>
          <p:nvPr/>
        </p:nvSpPr>
        <p:spPr>
          <a:xfrm>
            <a:off x="931359" y="1534919"/>
            <a:ext cx="10593891" cy="1261884"/>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endParaRPr lang="en-US" sz="2800" dirty="0" smtClean="0">
              <a:solidFill>
                <a:schemeClr val="bg1"/>
              </a:solidFill>
            </a:endParaRPr>
          </a:p>
          <a:p>
            <a:pPr marL="800100" lvl="1" indent="-342900">
              <a:buAutoNum type="alphaLcPeriod"/>
            </a:pPr>
            <a:r>
              <a:rPr lang="en-US" sz="2400" dirty="0">
                <a:solidFill>
                  <a:schemeClr val="bg1"/>
                </a:solidFill>
              </a:rPr>
              <a:t>Generally most think this title concerns Jesus’ </a:t>
            </a:r>
            <a:r>
              <a:rPr lang="en-US" sz="2400" u="sng" dirty="0">
                <a:solidFill>
                  <a:schemeClr val="bg1"/>
                </a:solidFill>
              </a:rPr>
              <a:t>humanity</a:t>
            </a:r>
            <a:r>
              <a:rPr lang="en-US" sz="2400" dirty="0">
                <a:solidFill>
                  <a:schemeClr val="bg1"/>
                </a:solidFill>
              </a:rPr>
              <a:t> due to the use of the term “man</a:t>
            </a:r>
            <a:r>
              <a:rPr lang="en-US" sz="2400" dirty="0" smtClean="0">
                <a:solidFill>
                  <a:schemeClr val="bg1"/>
                </a:solidFill>
              </a:rPr>
              <a:t>”</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297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93582" y="1859340"/>
            <a:ext cx="7720359" cy="2123658"/>
          </a:xfrm>
          <a:prstGeom prst="rect">
            <a:avLst/>
          </a:prstGeom>
        </p:spPr>
        <p:txBody>
          <a:bodyPr wrap="square">
            <a:spAutoFit/>
          </a:bodyPr>
          <a:lstStyle/>
          <a:p>
            <a:pPr algn="ctr"/>
            <a:r>
              <a:rPr lang="en-US" sz="4400" dirty="0">
                <a:solidFill>
                  <a:prstClr val="white"/>
                </a:solidFill>
                <a:latin typeface="Book Antiqua" panose="02040602050305030304" pitchFamily="18" charset="0"/>
              </a:rPr>
              <a:t>	He answered, “The one who sows the good seed is the Son of Man</a:t>
            </a:r>
            <a:r>
              <a:rPr lang="en-US" sz="4400" dirty="0" smtClean="0">
                <a:solidFill>
                  <a:prstClr val="white"/>
                </a:solidFill>
                <a:latin typeface="Book Antiqua" panose="02040602050305030304" pitchFamily="18" charset="0"/>
              </a:rPr>
              <a:t>. (</a:t>
            </a:r>
            <a:r>
              <a:rPr lang="en-US" sz="4400" dirty="0">
                <a:solidFill>
                  <a:prstClr val="white"/>
                </a:solidFill>
                <a:latin typeface="Book Antiqua" panose="02040602050305030304" pitchFamily="18" charset="0"/>
              </a:rPr>
              <a:t>Matthew 13:37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2155014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3970318"/>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971550" lvl="1" indent="-514350">
              <a:buAutoNum type="alphaLcPeriod"/>
            </a:pPr>
            <a:r>
              <a:rPr lang="en-US" sz="2800" dirty="0" smtClean="0">
                <a:solidFill>
                  <a:schemeClr val="bg1"/>
                </a:solidFill>
              </a:rPr>
              <a:t>The </a:t>
            </a:r>
            <a:r>
              <a:rPr lang="en-US" sz="2800" dirty="0">
                <a:solidFill>
                  <a:schemeClr val="bg1"/>
                </a:solidFill>
              </a:rPr>
              <a:t>Son of Man has the authority to forgive sins (Mark </a:t>
            </a:r>
            <a:r>
              <a:rPr lang="en-US" sz="2800" dirty="0" smtClean="0">
                <a:solidFill>
                  <a:schemeClr val="bg1"/>
                </a:solidFill>
              </a:rPr>
              <a:t>2:10)</a:t>
            </a:r>
          </a:p>
          <a:p>
            <a:pPr marL="971550" lvl="1" indent="-514350">
              <a:buAutoNum type="alphaLcPeriod"/>
            </a:pPr>
            <a:r>
              <a:rPr lang="en-US" sz="2800" dirty="0" smtClean="0">
                <a:solidFill>
                  <a:schemeClr val="bg1"/>
                </a:solidFill>
              </a:rPr>
              <a:t>The Son of Man is the Lord of the Sabbath (Mark 2:27)</a:t>
            </a:r>
          </a:p>
          <a:p>
            <a:pPr marL="971550" lvl="1" indent="-514350">
              <a:buAutoNum type="alphaLcPeriod"/>
            </a:pPr>
            <a:r>
              <a:rPr lang="en-US" sz="2800" dirty="0" smtClean="0">
                <a:solidFill>
                  <a:schemeClr val="bg1"/>
                </a:solidFill>
              </a:rPr>
              <a:t>The Son of Man has nowhere to lay his head (Matt 8:20)</a:t>
            </a:r>
          </a:p>
          <a:p>
            <a:pPr marL="971550" lvl="1" indent="-514350">
              <a:buAutoNum type="alphaLcPeriod"/>
            </a:pPr>
            <a:r>
              <a:rPr lang="en-US" sz="2800" dirty="0" smtClean="0">
                <a:solidFill>
                  <a:schemeClr val="bg1"/>
                </a:solidFill>
              </a:rPr>
              <a:t>The Son of Man sows good seed (Matt 13:37)</a:t>
            </a:r>
          </a:p>
          <a:p>
            <a:pPr marL="971550" lvl="1" indent="-514350">
              <a:buAutoNum type="alphaLcPeriod"/>
            </a:pPr>
            <a:r>
              <a:rPr lang="en-US" sz="2800" dirty="0" smtClean="0">
                <a:solidFill>
                  <a:schemeClr val="bg1"/>
                </a:solidFill>
              </a:rPr>
              <a:t>The Son of Man’s presence leads to persecution (Luke 6:22)</a:t>
            </a:r>
          </a:p>
          <a:p>
            <a:pPr marL="514350" indent="-514350">
              <a:buAutoNum type="arabicPeriod"/>
            </a:pPr>
            <a:endParaRPr lang="en-US" sz="2800" dirty="0" smtClean="0">
              <a:solidFill>
                <a:schemeClr val="bg1"/>
              </a:solidFill>
            </a:endParaRPr>
          </a:p>
        </p:txBody>
      </p:sp>
    </p:spTree>
    <p:extLst>
      <p:ext uri="{BB962C8B-B14F-4D97-AF65-F5344CB8AC3E}">
        <p14:creationId xmlns:p14="http://schemas.microsoft.com/office/powerpoint/2010/main" val="3132819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43478" y="1351508"/>
            <a:ext cx="7720359" cy="4154984"/>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Blessed are you when people hate you and when they exclude you and revile you and spurn your name as evil, on account of the Son of Man</a:t>
            </a:r>
            <a:r>
              <a:rPr lang="en-US" sz="4400" dirty="0" smtClean="0">
                <a:solidFill>
                  <a:prstClr val="white"/>
                </a:solidFill>
                <a:latin typeface="Book Antiqua" panose="02040602050305030304" pitchFamily="18" charset="0"/>
              </a:rPr>
              <a:t>! (</a:t>
            </a:r>
            <a:r>
              <a:rPr lang="en-US" sz="4400" dirty="0">
                <a:solidFill>
                  <a:prstClr val="white"/>
                </a:solidFill>
                <a:latin typeface="Book Antiqua" panose="02040602050305030304" pitchFamily="18" charset="0"/>
              </a:rPr>
              <a:t>Luke 6:22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931388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4401205"/>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971550" lvl="1" indent="-514350">
              <a:buAutoNum type="alphaLcPeriod"/>
            </a:pPr>
            <a:r>
              <a:rPr lang="en-US" sz="2800" dirty="0" smtClean="0">
                <a:solidFill>
                  <a:schemeClr val="bg1"/>
                </a:solidFill>
              </a:rPr>
              <a:t>The </a:t>
            </a:r>
            <a:r>
              <a:rPr lang="en-US" sz="2800" dirty="0">
                <a:solidFill>
                  <a:schemeClr val="bg1"/>
                </a:solidFill>
              </a:rPr>
              <a:t>Son of Man has the authority to forgive sins (Mark </a:t>
            </a:r>
            <a:r>
              <a:rPr lang="en-US" sz="2800" dirty="0" smtClean="0">
                <a:solidFill>
                  <a:schemeClr val="bg1"/>
                </a:solidFill>
              </a:rPr>
              <a:t>2:10)</a:t>
            </a:r>
          </a:p>
          <a:p>
            <a:pPr marL="971550" lvl="1" indent="-514350">
              <a:buAutoNum type="alphaLcPeriod"/>
            </a:pPr>
            <a:r>
              <a:rPr lang="en-US" sz="2800" dirty="0" smtClean="0">
                <a:solidFill>
                  <a:schemeClr val="bg1"/>
                </a:solidFill>
              </a:rPr>
              <a:t>The Son of Man is the Lord of the Sabbath (Mark 2:27)</a:t>
            </a:r>
          </a:p>
          <a:p>
            <a:pPr marL="971550" lvl="1" indent="-514350">
              <a:buAutoNum type="alphaLcPeriod"/>
            </a:pPr>
            <a:r>
              <a:rPr lang="en-US" sz="2800" dirty="0" smtClean="0">
                <a:solidFill>
                  <a:schemeClr val="bg1"/>
                </a:solidFill>
              </a:rPr>
              <a:t>The Son of Man has nowhere to lay his head (Matt 8:20)</a:t>
            </a:r>
          </a:p>
          <a:p>
            <a:pPr marL="971550" lvl="1" indent="-514350">
              <a:buAutoNum type="alphaLcPeriod"/>
            </a:pPr>
            <a:r>
              <a:rPr lang="en-US" sz="2800" dirty="0" smtClean="0">
                <a:solidFill>
                  <a:schemeClr val="bg1"/>
                </a:solidFill>
              </a:rPr>
              <a:t>The Son of Man sows good seed (Matt 13:37)</a:t>
            </a:r>
          </a:p>
          <a:p>
            <a:pPr marL="971550" lvl="1" indent="-514350">
              <a:buAutoNum type="alphaLcPeriod"/>
            </a:pPr>
            <a:r>
              <a:rPr lang="en-US" sz="2800" dirty="0" smtClean="0">
                <a:solidFill>
                  <a:schemeClr val="bg1"/>
                </a:solidFill>
              </a:rPr>
              <a:t>The Son of Man’s presence leads to persecution (Luke 6:22)</a:t>
            </a:r>
          </a:p>
          <a:p>
            <a:pPr marL="971550" lvl="1" indent="-514350">
              <a:buAutoNum type="alphaLcPeriod"/>
            </a:pPr>
            <a:r>
              <a:rPr lang="en-US" sz="2800" dirty="0" smtClean="0">
                <a:solidFill>
                  <a:schemeClr val="bg1"/>
                </a:solidFill>
              </a:rPr>
              <a:t>The Son of Man comes to seek and save the lost (Luke 19:10)</a:t>
            </a:r>
          </a:p>
          <a:p>
            <a:pPr marL="514350" indent="-514350">
              <a:buAutoNum type="arabicPeriod"/>
            </a:pPr>
            <a:endParaRPr lang="en-US" sz="2800" dirty="0" smtClean="0">
              <a:solidFill>
                <a:schemeClr val="bg1"/>
              </a:solidFill>
            </a:endParaRPr>
          </a:p>
        </p:txBody>
      </p:sp>
    </p:spTree>
    <p:extLst>
      <p:ext uri="{BB962C8B-B14F-4D97-AF65-F5344CB8AC3E}">
        <p14:creationId xmlns:p14="http://schemas.microsoft.com/office/powerpoint/2010/main" val="1101221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93582" y="1859340"/>
            <a:ext cx="7720359" cy="3477875"/>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For </a:t>
            </a:r>
            <a:r>
              <a:rPr lang="en-US" sz="4400" dirty="0">
                <a:solidFill>
                  <a:prstClr val="white"/>
                </a:solidFill>
                <a:latin typeface="Book Antiqua" panose="02040602050305030304" pitchFamily="18" charset="0"/>
              </a:rPr>
              <a:t>the Son of Man came to seek and to save the </a:t>
            </a:r>
            <a:endParaRPr lang="en-US" sz="4400" dirty="0" smtClean="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lost.”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Luke 19:10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20366624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2246769"/>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514350" indent="-514350">
              <a:buAutoNum type="arabicPeriod"/>
            </a:pPr>
            <a:r>
              <a:rPr lang="en-US" sz="2800" dirty="0" smtClean="0">
                <a:solidFill>
                  <a:schemeClr val="bg1"/>
                </a:solidFill>
              </a:rPr>
              <a:t>To </a:t>
            </a:r>
            <a:r>
              <a:rPr lang="en-US" sz="2800" dirty="0">
                <a:solidFill>
                  <a:schemeClr val="bg1"/>
                </a:solidFill>
              </a:rPr>
              <a:t>describe his suffering: </a:t>
            </a:r>
            <a:endParaRPr lang="en-US" sz="2800" dirty="0" smtClean="0">
              <a:solidFill>
                <a:schemeClr val="bg1"/>
              </a:solidFill>
            </a:endParaRPr>
          </a:p>
          <a:p>
            <a:pPr marL="514350" indent="-514350">
              <a:buAutoNum type="arabicPeriod"/>
            </a:pPr>
            <a:endParaRPr lang="en-US" sz="2800" dirty="0" smtClean="0">
              <a:solidFill>
                <a:schemeClr val="bg1"/>
              </a:solidFill>
            </a:endParaRPr>
          </a:p>
        </p:txBody>
      </p:sp>
    </p:spTree>
    <p:extLst>
      <p:ext uri="{BB962C8B-B14F-4D97-AF65-F5344CB8AC3E}">
        <p14:creationId xmlns:p14="http://schemas.microsoft.com/office/powerpoint/2010/main" val="34180157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2677656"/>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514350" indent="-514350">
              <a:buAutoNum type="arabicPeriod"/>
            </a:pPr>
            <a:r>
              <a:rPr lang="en-US" sz="2800" dirty="0" smtClean="0">
                <a:solidFill>
                  <a:schemeClr val="bg1"/>
                </a:solidFill>
              </a:rPr>
              <a:t>To </a:t>
            </a:r>
            <a:r>
              <a:rPr lang="en-US" sz="2800" dirty="0">
                <a:solidFill>
                  <a:schemeClr val="bg1"/>
                </a:solidFill>
              </a:rPr>
              <a:t>describe his suffering: </a:t>
            </a:r>
            <a:endParaRPr lang="en-US" sz="2800" dirty="0" smtClean="0">
              <a:solidFill>
                <a:schemeClr val="bg1"/>
              </a:solidFill>
            </a:endParaRPr>
          </a:p>
          <a:p>
            <a:pPr marL="971550" lvl="1" indent="-514350">
              <a:buAutoNum type="alphaLcPeriod"/>
            </a:pPr>
            <a:r>
              <a:rPr lang="en-US" sz="2800" dirty="0" smtClean="0">
                <a:solidFill>
                  <a:schemeClr val="bg1"/>
                </a:solidFill>
              </a:rPr>
              <a:t>The </a:t>
            </a:r>
            <a:r>
              <a:rPr lang="en-US" sz="2800" dirty="0">
                <a:solidFill>
                  <a:schemeClr val="bg1"/>
                </a:solidFill>
              </a:rPr>
              <a:t>Son of Man will suffer (Mark </a:t>
            </a:r>
            <a:r>
              <a:rPr lang="en-US" sz="2800" dirty="0" smtClean="0">
                <a:solidFill>
                  <a:schemeClr val="bg1"/>
                </a:solidFill>
              </a:rPr>
              <a:t>8:31)</a:t>
            </a:r>
          </a:p>
          <a:p>
            <a:pPr marL="514350" indent="-514350">
              <a:buAutoNum type="arabicPeriod"/>
            </a:pPr>
            <a:endParaRPr lang="en-US" sz="2800" dirty="0" smtClean="0">
              <a:solidFill>
                <a:schemeClr val="bg1"/>
              </a:solidFill>
            </a:endParaRPr>
          </a:p>
        </p:txBody>
      </p:sp>
    </p:spTree>
    <p:extLst>
      <p:ext uri="{BB962C8B-B14F-4D97-AF65-F5344CB8AC3E}">
        <p14:creationId xmlns:p14="http://schemas.microsoft.com/office/powerpoint/2010/main" val="13432032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041890" y="563103"/>
            <a:ext cx="7720359" cy="6186309"/>
          </a:xfrm>
          <a:prstGeom prst="rect">
            <a:avLst/>
          </a:prstGeom>
        </p:spPr>
        <p:txBody>
          <a:bodyPr wrap="square">
            <a:spAutoFit/>
          </a:bodyPr>
          <a:lstStyle/>
          <a:p>
            <a:pPr algn="ctr"/>
            <a:r>
              <a:rPr lang="en-US" sz="4400" dirty="0">
                <a:solidFill>
                  <a:prstClr val="white"/>
                </a:solidFill>
                <a:latin typeface="Book Antiqua" panose="02040602050305030304" pitchFamily="18" charset="0"/>
              </a:rPr>
              <a:t>	And he began to teach them that the Son of Man must suffer many things and be rejected by the elders and the chief priests and the scribes and be killed, and after three days rise again</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Mark 8:31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38507955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3539430"/>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514350" indent="-514350">
              <a:buAutoNum type="arabicPeriod"/>
            </a:pPr>
            <a:r>
              <a:rPr lang="en-US" sz="2800" dirty="0" smtClean="0">
                <a:solidFill>
                  <a:schemeClr val="bg1"/>
                </a:solidFill>
              </a:rPr>
              <a:t>To </a:t>
            </a:r>
            <a:r>
              <a:rPr lang="en-US" sz="2800" dirty="0">
                <a:solidFill>
                  <a:schemeClr val="bg1"/>
                </a:solidFill>
              </a:rPr>
              <a:t>describe his suffering: </a:t>
            </a:r>
            <a:endParaRPr lang="en-US" sz="2800" dirty="0" smtClean="0">
              <a:solidFill>
                <a:schemeClr val="bg1"/>
              </a:solidFill>
            </a:endParaRPr>
          </a:p>
          <a:p>
            <a:pPr marL="971550" lvl="1" indent="-514350">
              <a:buAutoNum type="alphaLcPeriod"/>
            </a:pPr>
            <a:r>
              <a:rPr lang="en-US" sz="2800" dirty="0" smtClean="0">
                <a:solidFill>
                  <a:schemeClr val="bg1"/>
                </a:solidFill>
              </a:rPr>
              <a:t>The </a:t>
            </a:r>
            <a:r>
              <a:rPr lang="en-US" sz="2800" dirty="0">
                <a:solidFill>
                  <a:schemeClr val="bg1"/>
                </a:solidFill>
              </a:rPr>
              <a:t>Son of Man will suffer (Mark </a:t>
            </a:r>
            <a:r>
              <a:rPr lang="en-US" sz="2800" dirty="0" smtClean="0">
                <a:solidFill>
                  <a:schemeClr val="bg1"/>
                </a:solidFill>
              </a:rPr>
              <a:t>8:31)</a:t>
            </a:r>
          </a:p>
          <a:p>
            <a:pPr marL="971550" lvl="1" indent="-514350">
              <a:buAutoNum type="alphaLcPeriod"/>
            </a:pPr>
            <a:r>
              <a:rPr lang="en-US" sz="2800" dirty="0" smtClean="0">
                <a:solidFill>
                  <a:schemeClr val="bg1"/>
                </a:solidFill>
              </a:rPr>
              <a:t>The </a:t>
            </a:r>
            <a:r>
              <a:rPr lang="en-US" sz="2800" dirty="0">
                <a:solidFill>
                  <a:schemeClr val="bg1"/>
                </a:solidFill>
              </a:rPr>
              <a:t>Son of Man will be delivered and condemned (Mark 10:33; </a:t>
            </a:r>
            <a:r>
              <a:rPr lang="en-US" sz="2800" dirty="0" smtClean="0">
                <a:solidFill>
                  <a:schemeClr val="bg1"/>
                </a:solidFill>
              </a:rPr>
              <a:t>14:41)</a:t>
            </a:r>
          </a:p>
          <a:p>
            <a:pPr marL="514350" indent="-514350">
              <a:buAutoNum type="arabicPeriod"/>
            </a:pPr>
            <a:endParaRPr lang="en-US" sz="2800" dirty="0" smtClean="0">
              <a:solidFill>
                <a:schemeClr val="bg1"/>
              </a:solidFill>
            </a:endParaRPr>
          </a:p>
        </p:txBody>
      </p:sp>
    </p:spTree>
    <p:extLst>
      <p:ext uri="{BB962C8B-B14F-4D97-AF65-F5344CB8AC3E}">
        <p14:creationId xmlns:p14="http://schemas.microsoft.com/office/powerpoint/2010/main" val="5606897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041890" y="563103"/>
            <a:ext cx="7720359" cy="5509200"/>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And </a:t>
            </a:r>
            <a:r>
              <a:rPr lang="en-US" sz="4400" dirty="0">
                <a:solidFill>
                  <a:prstClr val="white"/>
                </a:solidFill>
                <a:latin typeface="Book Antiqua" panose="02040602050305030304" pitchFamily="18" charset="0"/>
              </a:rPr>
              <a:t>he came the third time and said to them, “Are you still sleeping and taking your rest? It is enough; the hour has come. The Son of Man is betrayed into the hands of sinners</a:t>
            </a:r>
            <a:r>
              <a:rPr lang="en-US" sz="4400" dirty="0" smtClean="0">
                <a:solidFill>
                  <a:prstClr val="white"/>
                </a:solidFill>
                <a:latin typeface="Book Antiqua" panose="02040602050305030304" pitchFamily="18" charset="0"/>
              </a:rPr>
              <a:t>.</a:t>
            </a: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Mark 14:41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2962763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1. Introduction: </a:t>
            </a:r>
            <a:endParaRPr lang="en-US" sz="8800" dirty="0">
              <a:solidFill>
                <a:schemeClr val="bg1"/>
              </a:solidFill>
            </a:endParaRPr>
          </a:p>
        </p:txBody>
      </p:sp>
      <p:sp>
        <p:nvSpPr>
          <p:cNvPr id="4" name="TextBox 3"/>
          <p:cNvSpPr txBox="1"/>
          <p:nvPr/>
        </p:nvSpPr>
        <p:spPr>
          <a:xfrm>
            <a:off x="931359" y="1534919"/>
            <a:ext cx="10593891" cy="2000548"/>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endParaRPr lang="en-US" sz="2800" dirty="0" smtClean="0">
              <a:solidFill>
                <a:schemeClr val="bg1"/>
              </a:solidFill>
            </a:endParaRPr>
          </a:p>
          <a:p>
            <a:pPr marL="800100" lvl="1" indent="-342900">
              <a:buAutoNum type="alphaLcPeriod"/>
            </a:pPr>
            <a:r>
              <a:rPr lang="en-US" sz="2400" dirty="0">
                <a:solidFill>
                  <a:schemeClr val="bg1"/>
                </a:solidFill>
              </a:rPr>
              <a:t>Generally most think this title concerns Jesus’ humanity due to the use of the term “man”</a:t>
            </a:r>
          </a:p>
          <a:p>
            <a:pPr marL="800100" lvl="1" indent="-342900">
              <a:buAutoNum type="alphaLcPeriod"/>
            </a:pPr>
            <a:r>
              <a:rPr lang="en-US" sz="2400" dirty="0">
                <a:solidFill>
                  <a:schemeClr val="bg1"/>
                </a:solidFill>
              </a:rPr>
              <a:t>But, when we evaluate this designation from a full biblical perspective we see that it includes more than just humanity—it is a messianic </a:t>
            </a:r>
            <a:r>
              <a:rPr lang="en-US" sz="2400" dirty="0" smtClean="0">
                <a:solidFill>
                  <a:schemeClr val="bg1"/>
                </a:solidFill>
              </a:rPr>
              <a:t>description</a:t>
            </a:r>
            <a:endParaRPr lang="en-US" sz="28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7616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4832092"/>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514350" indent="-514350">
              <a:buAutoNum type="arabicPeriod"/>
            </a:pPr>
            <a:r>
              <a:rPr lang="en-US" sz="2800" dirty="0" smtClean="0">
                <a:solidFill>
                  <a:schemeClr val="bg1"/>
                </a:solidFill>
              </a:rPr>
              <a:t>To </a:t>
            </a:r>
            <a:r>
              <a:rPr lang="en-US" sz="2800" dirty="0">
                <a:solidFill>
                  <a:schemeClr val="bg1"/>
                </a:solidFill>
              </a:rPr>
              <a:t>describe his suffering: </a:t>
            </a:r>
            <a:endParaRPr lang="en-US" sz="2800" dirty="0" smtClean="0">
              <a:solidFill>
                <a:schemeClr val="bg1"/>
              </a:solidFill>
            </a:endParaRPr>
          </a:p>
          <a:p>
            <a:pPr marL="971550" lvl="1" indent="-514350">
              <a:buAutoNum type="alphaLcPeriod"/>
            </a:pPr>
            <a:r>
              <a:rPr lang="en-US" sz="2800" dirty="0" smtClean="0">
                <a:solidFill>
                  <a:schemeClr val="bg1"/>
                </a:solidFill>
              </a:rPr>
              <a:t>The </a:t>
            </a:r>
            <a:r>
              <a:rPr lang="en-US" sz="2800" dirty="0">
                <a:solidFill>
                  <a:schemeClr val="bg1"/>
                </a:solidFill>
              </a:rPr>
              <a:t>Son of Man will suffer (Mark </a:t>
            </a:r>
            <a:r>
              <a:rPr lang="en-US" sz="2800" dirty="0" smtClean="0">
                <a:solidFill>
                  <a:schemeClr val="bg1"/>
                </a:solidFill>
              </a:rPr>
              <a:t>8:31)</a:t>
            </a:r>
          </a:p>
          <a:p>
            <a:pPr marL="971550" lvl="1" indent="-514350">
              <a:buAutoNum type="alphaLcPeriod"/>
            </a:pPr>
            <a:r>
              <a:rPr lang="en-US" sz="2800" dirty="0" smtClean="0">
                <a:solidFill>
                  <a:schemeClr val="bg1"/>
                </a:solidFill>
              </a:rPr>
              <a:t>The </a:t>
            </a:r>
            <a:r>
              <a:rPr lang="en-US" sz="2800" dirty="0">
                <a:solidFill>
                  <a:schemeClr val="bg1"/>
                </a:solidFill>
              </a:rPr>
              <a:t>Son of Man will be delivered and condemned (Mark 10:33; </a:t>
            </a:r>
            <a:r>
              <a:rPr lang="en-US" sz="2800" dirty="0" smtClean="0">
                <a:solidFill>
                  <a:schemeClr val="bg1"/>
                </a:solidFill>
              </a:rPr>
              <a:t>14:41)</a:t>
            </a:r>
          </a:p>
          <a:p>
            <a:pPr marL="971550" lvl="1" indent="-514350">
              <a:buAutoNum type="alphaLcPeriod"/>
            </a:pPr>
            <a:r>
              <a:rPr lang="en-US" sz="2800" dirty="0" smtClean="0">
                <a:solidFill>
                  <a:schemeClr val="bg1"/>
                </a:solidFill>
              </a:rPr>
              <a:t>The </a:t>
            </a:r>
            <a:r>
              <a:rPr lang="en-US" sz="2800" dirty="0">
                <a:solidFill>
                  <a:schemeClr val="bg1"/>
                </a:solidFill>
              </a:rPr>
              <a:t>Son of Man came to serve and give his life as a ransom for many (Mark 10:45; Matt 20:28; cf. Suffering Servant in Isaiah </a:t>
            </a:r>
            <a:r>
              <a:rPr lang="en-US" sz="2800" dirty="0" smtClean="0">
                <a:solidFill>
                  <a:schemeClr val="bg1"/>
                </a:solidFill>
              </a:rPr>
              <a:t>52-53)</a:t>
            </a:r>
          </a:p>
          <a:p>
            <a:pPr marL="514350" indent="-514350">
              <a:buAutoNum type="arabicPeriod"/>
            </a:pPr>
            <a:endParaRPr lang="en-US" sz="2800" dirty="0" smtClean="0">
              <a:solidFill>
                <a:schemeClr val="bg1"/>
              </a:solidFill>
            </a:endParaRPr>
          </a:p>
        </p:txBody>
      </p:sp>
    </p:spTree>
    <p:extLst>
      <p:ext uri="{BB962C8B-B14F-4D97-AF65-F5344CB8AC3E}">
        <p14:creationId xmlns:p14="http://schemas.microsoft.com/office/powerpoint/2010/main" val="1531848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02663" y="1351508"/>
            <a:ext cx="7720359" cy="4154984"/>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For </a:t>
            </a:r>
            <a:r>
              <a:rPr lang="en-US" sz="4400" dirty="0">
                <a:solidFill>
                  <a:prstClr val="white"/>
                </a:solidFill>
                <a:latin typeface="Book Antiqua" panose="02040602050305030304" pitchFamily="18" charset="0"/>
              </a:rPr>
              <a:t>even the Son of Man came not to be served but to serve, and to give his life as a ransom for many</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Mark 10:45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8028923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2923877"/>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514350" indent="-514350">
              <a:buAutoNum type="arabicPeriod"/>
            </a:pPr>
            <a:r>
              <a:rPr lang="en-US" sz="2800" dirty="0" smtClean="0">
                <a:solidFill>
                  <a:schemeClr val="bg1"/>
                </a:solidFill>
              </a:rPr>
              <a:t>To </a:t>
            </a:r>
            <a:r>
              <a:rPr lang="en-US" sz="2800" dirty="0">
                <a:solidFill>
                  <a:schemeClr val="bg1"/>
                </a:solidFill>
              </a:rPr>
              <a:t>describe his suffering: </a:t>
            </a:r>
          </a:p>
          <a:p>
            <a:pPr marL="514350" indent="-514350">
              <a:buAutoNum type="arabicPeriod"/>
            </a:pPr>
            <a:r>
              <a:rPr lang="en-US" sz="2800" dirty="0" smtClean="0">
                <a:solidFill>
                  <a:schemeClr val="bg1"/>
                </a:solidFill>
              </a:rPr>
              <a:t>To </a:t>
            </a:r>
            <a:r>
              <a:rPr lang="en-US" sz="2800" dirty="0">
                <a:solidFill>
                  <a:schemeClr val="bg1"/>
                </a:solidFill>
              </a:rPr>
              <a:t>describe his coming apocalyptic </a:t>
            </a:r>
            <a:r>
              <a:rPr lang="en-US" sz="2800" dirty="0" smtClean="0">
                <a:solidFill>
                  <a:schemeClr val="bg1"/>
                </a:solidFill>
              </a:rPr>
              <a:t>work:</a:t>
            </a:r>
          </a:p>
          <a:p>
            <a:pPr marL="971550" lvl="1" indent="-514350">
              <a:buAutoNum type="alphaLcPeriod"/>
            </a:pPr>
            <a:r>
              <a:rPr lang="en-US" sz="2200" dirty="0" smtClean="0">
                <a:solidFill>
                  <a:schemeClr val="bg1"/>
                </a:solidFill>
              </a:rPr>
              <a:t>The </a:t>
            </a:r>
            <a:r>
              <a:rPr lang="en-US" sz="2200" dirty="0">
                <a:solidFill>
                  <a:schemeClr val="bg1"/>
                </a:solidFill>
              </a:rPr>
              <a:t>Son of Man comes at an unknown time (Luke 12:40; Matt 24:27), suddenly and catastrophically (Luke 17:26; Matt </a:t>
            </a:r>
            <a:r>
              <a:rPr lang="en-US" sz="2200" dirty="0" smtClean="0">
                <a:solidFill>
                  <a:schemeClr val="bg1"/>
                </a:solidFill>
              </a:rPr>
              <a:t>24:37)</a:t>
            </a:r>
          </a:p>
        </p:txBody>
      </p:sp>
    </p:spTree>
    <p:extLst>
      <p:ext uri="{BB962C8B-B14F-4D97-AF65-F5344CB8AC3E}">
        <p14:creationId xmlns:p14="http://schemas.microsoft.com/office/powerpoint/2010/main" val="12513309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1552475"/>
            <a:ext cx="7720359" cy="3477875"/>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For </a:t>
            </a:r>
            <a:r>
              <a:rPr lang="en-US" sz="4400" dirty="0">
                <a:solidFill>
                  <a:prstClr val="white"/>
                </a:solidFill>
                <a:latin typeface="Book Antiqua" panose="02040602050305030304" pitchFamily="18" charset="0"/>
              </a:rPr>
              <a:t>as the lightning comes from the east and shines as far as the west, so will be the coming of the Son of Man.(Matthew 24:27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20331156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3600986"/>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514350" indent="-514350">
              <a:buAutoNum type="arabicPeriod"/>
            </a:pPr>
            <a:r>
              <a:rPr lang="en-US" sz="2800" dirty="0" smtClean="0">
                <a:solidFill>
                  <a:schemeClr val="bg1"/>
                </a:solidFill>
              </a:rPr>
              <a:t>To </a:t>
            </a:r>
            <a:r>
              <a:rPr lang="en-US" sz="2800" dirty="0">
                <a:solidFill>
                  <a:schemeClr val="bg1"/>
                </a:solidFill>
              </a:rPr>
              <a:t>describe his suffering: </a:t>
            </a:r>
          </a:p>
          <a:p>
            <a:pPr marL="514350" indent="-514350">
              <a:buAutoNum type="arabicPeriod"/>
            </a:pPr>
            <a:r>
              <a:rPr lang="en-US" sz="2800" dirty="0" smtClean="0">
                <a:solidFill>
                  <a:schemeClr val="bg1"/>
                </a:solidFill>
              </a:rPr>
              <a:t>To </a:t>
            </a:r>
            <a:r>
              <a:rPr lang="en-US" sz="2800" dirty="0">
                <a:solidFill>
                  <a:schemeClr val="bg1"/>
                </a:solidFill>
              </a:rPr>
              <a:t>describe his coming apocalyptic </a:t>
            </a:r>
            <a:r>
              <a:rPr lang="en-US" sz="2800" dirty="0" smtClean="0">
                <a:solidFill>
                  <a:schemeClr val="bg1"/>
                </a:solidFill>
              </a:rPr>
              <a:t>work:</a:t>
            </a:r>
          </a:p>
          <a:p>
            <a:pPr marL="971550" lvl="1" indent="-514350">
              <a:buAutoNum type="alphaLcPeriod"/>
            </a:pPr>
            <a:r>
              <a:rPr lang="en-US" sz="2200" dirty="0" smtClean="0">
                <a:solidFill>
                  <a:schemeClr val="bg1"/>
                </a:solidFill>
              </a:rPr>
              <a:t>The </a:t>
            </a:r>
            <a:r>
              <a:rPr lang="en-US" sz="2200" dirty="0">
                <a:solidFill>
                  <a:schemeClr val="bg1"/>
                </a:solidFill>
              </a:rPr>
              <a:t>Son of Man comes at an unknown time (Luke 12:40; Matt 24:27), suddenly and catastrophically (Luke 17:26; Matt </a:t>
            </a:r>
            <a:r>
              <a:rPr lang="en-US" sz="2200" dirty="0" smtClean="0">
                <a:solidFill>
                  <a:schemeClr val="bg1"/>
                </a:solidFill>
              </a:rPr>
              <a:t>24:37)</a:t>
            </a:r>
          </a:p>
          <a:p>
            <a:pPr marL="971550" lvl="1" indent="-514350">
              <a:buAutoNum type="alphaLcPeriod"/>
            </a:pPr>
            <a:r>
              <a:rPr lang="en-US" sz="2200" dirty="0" smtClean="0">
                <a:solidFill>
                  <a:schemeClr val="bg1"/>
                </a:solidFill>
              </a:rPr>
              <a:t>The </a:t>
            </a:r>
            <a:r>
              <a:rPr lang="en-US" sz="2200" dirty="0">
                <a:solidFill>
                  <a:schemeClr val="bg1"/>
                </a:solidFill>
              </a:rPr>
              <a:t>Son of Man comes with angels (Matt 13:41) </a:t>
            </a:r>
            <a:endParaRPr lang="en-US" sz="2200" dirty="0" smtClean="0">
              <a:solidFill>
                <a:schemeClr val="bg1"/>
              </a:solidFill>
            </a:endParaRPr>
          </a:p>
          <a:p>
            <a:pPr marL="514350" indent="-514350">
              <a:buAutoNum type="arabicPeriod"/>
            </a:pPr>
            <a:endParaRPr lang="en-US" sz="2200" dirty="0" smtClean="0">
              <a:solidFill>
                <a:schemeClr val="bg1"/>
              </a:solidFill>
            </a:endParaRPr>
          </a:p>
        </p:txBody>
      </p:sp>
    </p:spTree>
    <p:extLst>
      <p:ext uri="{BB962C8B-B14F-4D97-AF65-F5344CB8AC3E}">
        <p14:creationId xmlns:p14="http://schemas.microsoft.com/office/powerpoint/2010/main" val="6408391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42856" y="437108"/>
            <a:ext cx="7720359" cy="5755422"/>
          </a:xfrm>
          <a:prstGeom prst="rect">
            <a:avLst/>
          </a:prstGeom>
        </p:spPr>
        <p:txBody>
          <a:bodyPr wrap="square">
            <a:spAutoFit/>
          </a:bodyPr>
          <a:lstStyle/>
          <a:p>
            <a:pPr algn="ctr"/>
            <a:r>
              <a:rPr lang="en-US" sz="3600" dirty="0" smtClean="0">
                <a:solidFill>
                  <a:prstClr val="white"/>
                </a:solidFill>
                <a:latin typeface="Book Antiqua" panose="02040602050305030304" pitchFamily="18" charset="0"/>
              </a:rPr>
              <a:t>The </a:t>
            </a:r>
            <a:r>
              <a:rPr lang="en-US" sz="3600" dirty="0">
                <a:solidFill>
                  <a:prstClr val="white"/>
                </a:solidFill>
                <a:latin typeface="Book Antiqua" panose="02040602050305030304" pitchFamily="18" charset="0"/>
              </a:rPr>
              <a:t>Son of Man will send his angels, and they will gather out of his kingdom all causes of sin and all law-breakers, and throw them into the fiery furnace. In that place there will be weeping and gnashing of teeth. Then the righteous will shine like the sun in the kingdom of their Father. He who has ears, let him hear</a:t>
            </a:r>
            <a:r>
              <a:rPr lang="en-US" sz="3600" dirty="0" smtClean="0">
                <a:solidFill>
                  <a:prstClr val="white"/>
                </a:solidFill>
                <a:latin typeface="Book Antiqua" panose="02040602050305030304" pitchFamily="18" charset="0"/>
              </a:rPr>
              <a:t>. (</a:t>
            </a:r>
            <a:r>
              <a:rPr lang="en-US" sz="3600" dirty="0">
                <a:solidFill>
                  <a:prstClr val="white"/>
                </a:solidFill>
                <a:latin typeface="Book Antiqua" panose="02040602050305030304" pitchFamily="18" charset="0"/>
              </a:rPr>
              <a:t>Matthew 13:41-43 ESV)</a:t>
            </a:r>
            <a:endParaRPr lang="en-US" sz="16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40788654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3939540"/>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514350" indent="-514350">
              <a:buAutoNum type="arabicPeriod"/>
            </a:pPr>
            <a:r>
              <a:rPr lang="en-US" sz="2800" dirty="0" smtClean="0">
                <a:solidFill>
                  <a:schemeClr val="bg1"/>
                </a:solidFill>
              </a:rPr>
              <a:t>To </a:t>
            </a:r>
            <a:r>
              <a:rPr lang="en-US" sz="2800" dirty="0">
                <a:solidFill>
                  <a:schemeClr val="bg1"/>
                </a:solidFill>
              </a:rPr>
              <a:t>describe his suffering: </a:t>
            </a:r>
          </a:p>
          <a:p>
            <a:pPr marL="514350" indent="-514350">
              <a:buAutoNum type="arabicPeriod"/>
            </a:pPr>
            <a:r>
              <a:rPr lang="en-US" sz="2800" dirty="0" smtClean="0">
                <a:solidFill>
                  <a:schemeClr val="bg1"/>
                </a:solidFill>
              </a:rPr>
              <a:t>To </a:t>
            </a:r>
            <a:r>
              <a:rPr lang="en-US" sz="2800" dirty="0">
                <a:solidFill>
                  <a:schemeClr val="bg1"/>
                </a:solidFill>
              </a:rPr>
              <a:t>describe his coming apocalyptic </a:t>
            </a:r>
            <a:r>
              <a:rPr lang="en-US" sz="2800" dirty="0" smtClean="0">
                <a:solidFill>
                  <a:schemeClr val="bg1"/>
                </a:solidFill>
              </a:rPr>
              <a:t>work:</a:t>
            </a:r>
          </a:p>
          <a:p>
            <a:pPr marL="971550" lvl="1" indent="-514350">
              <a:buAutoNum type="alphaLcPeriod"/>
            </a:pPr>
            <a:r>
              <a:rPr lang="en-US" sz="2200" dirty="0" smtClean="0">
                <a:solidFill>
                  <a:schemeClr val="bg1"/>
                </a:solidFill>
              </a:rPr>
              <a:t>The </a:t>
            </a:r>
            <a:r>
              <a:rPr lang="en-US" sz="2200" dirty="0">
                <a:solidFill>
                  <a:schemeClr val="bg1"/>
                </a:solidFill>
              </a:rPr>
              <a:t>Son of Man comes at an unknown time (Luke 12:40; Matt 24:27), suddenly and catastrophically (Luke 17:26; Matt </a:t>
            </a:r>
            <a:r>
              <a:rPr lang="en-US" sz="2200" dirty="0" smtClean="0">
                <a:solidFill>
                  <a:schemeClr val="bg1"/>
                </a:solidFill>
              </a:rPr>
              <a:t>24:37)</a:t>
            </a:r>
          </a:p>
          <a:p>
            <a:pPr marL="971550" lvl="1" indent="-514350">
              <a:buAutoNum type="alphaLcPeriod"/>
            </a:pPr>
            <a:r>
              <a:rPr lang="en-US" sz="2200" dirty="0" smtClean="0">
                <a:solidFill>
                  <a:schemeClr val="bg1"/>
                </a:solidFill>
              </a:rPr>
              <a:t>The </a:t>
            </a:r>
            <a:r>
              <a:rPr lang="en-US" sz="2200" dirty="0">
                <a:solidFill>
                  <a:schemeClr val="bg1"/>
                </a:solidFill>
              </a:rPr>
              <a:t>Son of Man comes with angels (Matt 13:41) </a:t>
            </a:r>
            <a:endParaRPr lang="en-US" sz="2200" dirty="0" smtClean="0">
              <a:solidFill>
                <a:schemeClr val="bg1"/>
              </a:solidFill>
            </a:endParaRPr>
          </a:p>
          <a:p>
            <a:pPr marL="971550" lvl="1" indent="-514350">
              <a:buAutoNum type="alphaLcPeriod"/>
            </a:pPr>
            <a:r>
              <a:rPr lang="en-US" sz="2200" dirty="0" smtClean="0">
                <a:solidFill>
                  <a:schemeClr val="bg1"/>
                </a:solidFill>
              </a:rPr>
              <a:t>The </a:t>
            </a:r>
            <a:r>
              <a:rPr lang="en-US" sz="2200" dirty="0">
                <a:solidFill>
                  <a:schemeClr val="bg1"/>
                </a:solidFill>
              </a:rPr>
              <a:t>Son of Man comes with the heavens shaking (Matt </a:t>
            </a:r>
            <a:r>
              <a:rPr lang="en-US" sz="2200" dirty="0" smtClean="0">
                <a:solidFill>
                  <a:schemeClr val="bg1"/>
                </a:solidFill>
              </a:rPr>
              <a:t>24:30)</a:t>
            </a:r>
          </a:p>
          <a:p>
            <a:pPr marL="514350" indent="-514350">
              <a:buAutoNum type="arabicPeriod"/>
            </a:pPr>
            <a:endParaRPr lang="en-US" sz="2200" dirty="0" smtClean="0">
              <a:solidFill>
                <a:schemeClr val="bg1"/>
              </a:solidFill>
            </a:endParaRPr>
          </a:p>
        </p:txBody>
      </p:sp>
    </p:spTree>
    <p:extLst>
      <p:ext uri="{BB962C8B-B14F-4D97-AF65-F5344CB8AC3E}">
        <p14:creationId xmlns:p14="http://schemas.microsoft.com/office/powerpoint/2010/main" val="5836715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42856" y="316528"/>
            <a:ext cx="7720359" cy="5509200"/>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Then </a:t>
            </a:r>
            <a:r>
              <a:rPr lang="en-US" sz="4400" dirty="0">
                <a:solidFill>
                  <a:prstClr val="white"/>
                </a:solidFill>
                <a:latin typeface="Book Antiqua" panose="02040602050305030304" pitchFamily="18" charset="0"/>
              </a:rPr>
              <a:t>will appear in heaven the sign of the Son of Man, and then all the tribes of the earth will mourn, and they will see the Son of Man coming on the clouds of heaven with power and great glory</a:t>
            </a:r>
            <a:r>
              <a:rPr lang="en-US" sz="4400" dirty="0" smtClean="0">
                <a:solidFill>
                  <a:prstClr val="white"/>
                </a:solidFill>
                <a:latin typeface="Book Antiqua" panose="02040602050305030304" pitchFamily="18" charset="0"/>
              </a:rPr>
              <a:t>. (</a:t>
            </a:r>
            <a:r>
              <a:rPr lang="en-US" sz="4400" dirty="0">
                <a:solidFill>
                  <a:prstClr val="white"/>
                </a:solidFill>
                <a:latin typeface="Book Antiqua" panose="02040602050305030304" pitchFamily="18" charset="0"/>
              </a:rPr>
              <a:t>Matthew 24:30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28283548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4278094"/>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514350" indent="-514350">
              <a:buAutoNum type="arabicPeriod"/>
            </a:pPr>
            <a:r>
              <a:rPr lang="en-US" sz="2800" dirty="0" smtClean="0">
                <a:solidFill>
                  <a:schemeClr val="bg1"/>
                </a:solidFill>
              </a:rPr>
              <a:t>To </a:t>
            </a:r>
            <a:r>
              <a:rPr lang="en-US" sz="2800" dirty="0">
                <a:solidFill>
                  <a:schemeClr val="bg1"/>
                </a:solidFill>
              </a:rPr>
              <a:t>describe his suffering: </a:t>
            </a:r>
          </a:p>
          <a:p>
            <a:pPr marL="514350" indent="-514350">
              <a:buAutoNum type="arabicPeriod"/>
            </a:pPr>
            <a:r>
              <a:rPr lang="en-US" sz="2800" dirty="0" smtClean="0">
                <a:solidFill>
                  <a:schemeClr val="bg1"/>
                </a:solidFill>
              </a:rPr>
              <a:t>To </a:t>
            </a:r>
            <a:r>
              <a:rPr lang="en-US" sz="2800" dirty="0">
                <a:solidFill>
                  <a:schemeClr val="bg1"/>
                </a:solidFill>
              </a:rPr>
              <a:t>describe his coming apocalyptic </a:t>
            </a:r>
            <a:r>
              <a:rPr lang="en-US" sz="2800" dirty="0" smtClean="0">
                <a:solidFill>
                  <a:schemeClr val="bg1"/>
                </a:solidFill>
              </a:rPr>
              <a:t>work:</a:t>
            </a:r>
          </a:p>
          <a:p>
            <a:pPr marL="971550" lvl="1" indent="-514350">
              <a:buAutoNum type="alphaLcPeriod"/>
            </a:pPr>
            <a:r>
              <a:rPr lang="en-US" sz="2200" dirty="0" smtClean="0">
                <a:solidFill>
                  <a:schemeClr val="bg1"/>
                </a:solidFill>
              </a:rPr>
              <a:t>The </a:t>
            </a:r>
            <a:r>
              <a:rPr lang="en-US" sz="2200" dirty="0">
                <a:solidFill>
                  <a:schemeClr val="bg1"/>
                </a:solidFill>
              </a:rPr>
              <a:t>Son of Man comes at an unknown time (Luke 12:40; Matt 24:27), suddenly and catastrophically (Luke 17:26; Matt </a:t>
            </a:r>
            <a:r>
              <a:rPr lang="en-US" sz="2200" dirty="0" smtClean="0">
                <a:solidFill>
                  <a:schemeClr val="bg1"/>
                </a:solidFill>
              </a:rPr>
              <a:t>24:37)</a:t>
            </a:r>
          </a:p>
          <a:p>
            <a:pPr marL="971550" lvl="1" indent="-514350">
              <a:buAutoNum type="alphaLcPeriod"/>
            </a:pPr>
            <a:r>
              <a:rPr lang="en-US" sz="2200" dirty="0" smtClean="0">
                <a:solidFill>
                  <a:schemeClr val="bg1"/>
                </a:solidFill>
              </a:rPr>
              <a:t>The </a:t>
            </a:r>
            <a:r>
              <a:rPr lang="en-US" sz="2200" dirty="0">
                <a:solidFill>
                  <a:schemeClr val="bg1"/>
                </a:solidFill>
              </a:rPr>
              <a:t>Son of Man comes with angels (Matt 13:41) </a:t>
            </a:r>
            <a:endParaRPr lang="en-US" sz="2200" dirty="0" smtClean="0">
              <a:solidFill>
                <a:schemeClr val="bg1"/>
              </a:solidFill>
            </a:endParaRPr>
          </a:p>
          <a:p>
            <a:pPr marL="971550" lvl="1" indent="-514350">
              <a:buAutoNum type="alphaLcPeriod"/>
            </a:pPr>
            <a:r>
              <a:rPr lang="en-US" sz="2200" dirty="0" smtClean="0">
                <a:solidFill>
                  <a:schemeClr val="bg1"/>
                </a:solidFill>
              </a:rPr>
              <a:t>The </a:t>
            </a:r>
            <a:r>
              <a:rPr lang="en-US" sz="2200" dirty="0">
                <a:solidFill>
                  <a:schemeClr val="bg1"/>
                </a:solidFill>
              </a:rPr>
              <a:t>Son of Man comes with the heavens shaking (Matt </a:t>
            </a:r>
            <a:r>
              <a:rPr lang="en-US" sz="2200" dirty="0" smtClean="0">
                <a:solidFill>
                  <a:schemeClr val="bg1"/>
                </a:solidFill>
              </a:rPr>
              <a:t>24:30)</a:t>
            </a:r>
          </a:p>
          <a:p>
            <a:pPr marL="971550" lvl="1" indent="-514350">
              <a:buAutoNum type="alphaLcPeriod"/>
            </a:pPr>
            <a:r>
              <a:rPr lang="en-US" sz="2200" dirty="0" smtClean="0">
                <a:solidFill>
                  <a:schemeClr val="bg1"/>
                </a:solidFill>
              </a:rPr>
              <a:t>The </a:t>
            </a:r>
            <a:r>
              <a:rPr lang="en-US" sz="2200" dirty="0">
                <a:solidFill>
                  <a:schemeClr val="bg1"/>
                </a:solidFill>
              </a:rPr>
              <a:t>Son of Man comes in glory (Matt </a:t>
            </a:r>
            <a:r>
              <a:rPr lang="en-US" sz="2200" dirty="0" smtClean="0">
                <a:solidFill>
                  <a:schemeClr val="bg1"/>
                </a:solidFill>
              </a:rPr>
              <a:t>25:31)</a:t>
            </a:r>
          </a:p>
          <a:p>
            <a:pPr marL="514350" indent="-514350">
              <a:buAutoNum type="arabicPeriod"/>
            </a:pPr>
            <a:endParaRPr lang="en-US" sz="2200" dirty="0" smtClean="0">
              <a:solidFill>
                <a:schemeClr val="bg1"/>
              </a:solidFill>
            </a:endParaRPr>
          </a:p>
        </p:txBody>
      </p:sp>
    </p:spTree>
    <p:extLst>
      <p:ext uri="{BB962C8B-B14F-4D97-AF65-F5344CB8AC3E}">
        <p14:creationId xmlns:p14="http://schemas.microsoft.com/office/powerpoint/2010/main" val="9754088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1351508"/>
            <a:ext cx="7720359" cy="4154984"/>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When the Son of Man comes in his glory, and all the angels with him, then he will sit on his glorious throne</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Matthew 25:31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3675055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1. Introduction: </a:t>
            </a:r>
            <a:endParaRPr lang="en-US" sz="8800" dirty="0">
              <a:solidFill>
                <a:schemeClr val="bg1"/>
              </a:solidFill>
            </a:endParaRPr>
          </a:p>
        </p:txBody>
      </p:sp>
      <p:sp>
        <p:nvSpPr>
          <p:cNvPr id="4" name="TextBox 3"/>
          <p:cNvSpPr txBox="1"/>
          <p:nvPr/>
        </p:nvSpPr>
        <p:spPr>
          <a:xfrm>
            <a:off x="931359" y="1534919"/>
            <a:ext cx="10593891" cy="3108543"/>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endParaRPr lang="en-US" sz="2800" dirty="0" smtClean="0">
              <a:solidFill>
                <a:schemeClr val="bg1"/>
              </a:solidFill>
            </a:endParaRPr>
          </a:p>
          <a:p>
            <a:pPr marL="800100" lvl="1" indent="-342900">
              <a:buAutoNum type="alphaLcPeriod"/>
            </a:pPr>
            <a:r>
              <a:rPr lang="en-US" sz="2400" dirty="0">
                <a:solidFill>
                  <a:schemeClr val="bg1"/>
                </a:solidFill>
              </a:rPr>
              <a:t>Generally most think this title concerns Jesus’ humanity due to the use of the term “man”</a:t>
            </a:r>
          </a:p>
          <a:p>
            <a:pPr marL="800100" lvl="1" indent="-342900">
              <a:buAutoNum type="alphaLcPeriod"/>
            </a:pPr>
            <a:r>
              <a:rPr lang="en-US" sz="2400" dirty="0">
                <a:solidFill>
                  <a:schemeClr val="bg1"/>
                </a:solidFill>
              </a:rPr>
              <a:t>But, when we evaluate this designation from a full biblical perspective we see that it includes more than just humanity—it is a messianic description</a:t>
            </a:r>
            <a:endParaRPr lang="en-US" sz="2800" dirty="0">
              <a:solidFill>
                <a:schemeClr val="bg1"/>
              </a:solidFill>
            </a:endParaRPr>
          </a:p>
          <a:p>
            <a:pPr marL="800100" lvl="1" indent="-342900">
              <a:buAutoNum type="alphaLcPeriod"/>
            </a:pPr>
            <a:r>
              <a:rPr lang="en-US" sz="2400" dirty="0">
                <a:solidFill>
                  <a:schemeClr val="bg1"/>
                </a:solidFill>
              </a:rPr>
              <a:t>The title, “Son of Man,” describes a human with full divine authority who has received an eternal kingdom from God to rule and reign (Messiah: anointed future ruler over the people of God</a:t>
            </a:r>
            <a:r>
              <a:rPr lang="en-US" sz="2400" dirty="0" smtClean="0">
                <a:solidFill>
                  <a:schemeClr val="bg1"/>
                </a:solidFill>
              </a:rPr>
              <a:t>)</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8253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4616648"/>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514350" indent="-514350">
              <a:buAutoNum type="arabicPeriod"/>
            </a:pPr>
            <a:r>
              <a:rPr lang="en-US" sz="2800" dirty="0" smtClean="0">
                <a:solidFill>
                  <a:schemeClr val="bg1"/>
                </a:solidFill>
              </a:rPr>
              <a:t>To </a:t>
            </a:r>
            <a:r>
              <a:rPr lang="en-US" sz="2800" dirty="0">
                <a:solidFill>
                  <a:schemeClr val="bg1"/>
                </a:solidFill>
              </a:rPr>
              <a:t>describe his suffering: </a:t>
            </a:r>
          </a:p>
          <a:p>
            <a:pPr marL="514350" indent="-514350">
              <a:buAutoNum type="arabicPeriod"/>
            </a:pPr>
            <a:r>
              <a:rPr lang="en-US" sz="2800" dirty="0" smtClean="0">
                <a:solidFill>
                  <a:schemeClr val="bg1"/>
                </a:solidFill>
              </a:rPr>
              <a:t>To </a:t>
            </a:r>
            <a:r>
              <a:rPr lang="en-US" sz="2800" dirty="0">
                <a:solidFill>
                  <a:schemeClr val="bg1"/>
                </a:solidFill>
              </a:rPr>
              <a:t>describe his coming apocalyptic </a:t>
            </a:r>
            <a:r>
              <a:rPr lang="en-US" sz="2800" dirty="0" smtClean="0">
                <a:solidFill>
                  <a:schemeClr val="bg1"/>
                </a:solidFill>
              </a:rPr>
              <a:t>work:</a:t>
            </a:r>
          </a:p>
          <a:p>
            <a:pPr marL="971550" lvl="1" indent="-514350">
              <a:buAutoNum type="alphaLcPeriod"/>
            </a:pPr>
            <a:r>
              <a:rPr lang="en-US" sz="2200" dirty="0" smtClean="0">
                <a:solidFill>
                  <a:schemeClr val="bg1"/>
                </a:solidFill>
              </a:rPr>
              <a:t>The </a:t>
            </a:r>
            <a:r>
              <a:rPr lang="en-US" sz="2200" dirty="0">
                <a:solidFill>
                  <a:schemeClr val="bg1"/>
                </a:solidFill>
              </a:rPr>
              <a:t>Son of Man comes at an unknown time (Luke 12:40; Matt 24:27), suddenly and catastrophically (Luke 17:26; Matt </a:t>
            </a:r>
            <a:r>
              <a:rPr lang="en-US" sz="2200" dirty="0" smtClean="0">
                <a:solidFill>
                  <a:schemeClr val="bg1"/>
                </a:solidFill>
              </a:rPr>
              <a:t>24:37)</a:t>
            </a:r>
          </a:p>
          <a:p>
            <a:pPr marL="971550" lvl="1" indent="-514350">
              <a:buAutoNum type="alphaLcPeriod"/>
            </a:pPr>
            <a:r>
              <a:rPr lang="en-US" sz="2200" dirty="0" smtClean="0">
                <a:solidFill>
                  <a:schemeClr val="bg1"/>
                </a:solidFill>
              </a:rPr>
              <a:t>The </a:t>
            </a:r>
            <a:r>
              <a:rPr lang="en-US" sz="2200" dirty="0">
                <a:solidFill>
                  <a:schemeClr val="bg1"/>
                </a:solidFill>
              </a:rPr>
              <a:t>Son of Man comes with angels (Matt 13:41) </a:t>
            </a:r>
            <a:endParaRPr lang="en-US" sz="2200" dirty="0" smtClean="0">
              <a:solidFill>
                <a:schemeClr val="bg1"/>
              </a:solidFill>
            </a:endParaRPr>
          </a:p>
          <a:p>
            <a:pPr marL="971550" lvl="1" indent="-514350">
              <a:buAutoNum type="alphaLcPeriod"/>
            </a:pPr>
            <a:r>
              <a:rPr lang="en-US" sz="2200" dirty="0" smtClean="0">
                <a:solidFill>
                  <a:schemeClr val="bg1"/>
                </a:solidFill>
              </a:rPr>
              <a:t>The </a:t>
            </a:r>
            <a:r>
              <a:rPr lang="en-US" sz="2200" dirty="0">
                <a:solidFill>
                  <a:schemeClr val="bg1"/>
                </a:solidFill>
              </a:rPr>
              <a:t>Son of Man comes with the heavens shaking (Matt </a:t>
            </a:r>
            <a:r>
              <a:rPr lang="en-US" sz="2200" dirty="0" smtClean="0">
                <a:solidFill>
                  <a:schemeClr val="bg1"/>
                </a:solidFill>
              </a:rPr>
              <a:t>24:30)</a:t>
            </a:r>
          </a:p>
          <a:p>
            <a:pPr marL="971550" lvl="1" indent="-514350">
              <a:buAutoNum type="alphaLcPeriod"/>
            </a:pPr>
            <a:r>
              <a:rPr lang="en-US" sz="2200" dirty="0" smtClean="0">
                <a:solidFill>
                  <a:schemeClr val="bg1"/>
                </a:solidFill>
              </a:rPr>
              <a:t>The </a:t>
            </a:r>
            <a:r>
              <a:rPr lang="en-US" sz="2200" dirty="0">
                <a:solidFill>
                  <a:schemeClr val="bg1"/>
                </a:solidFill>
              </a:rPr>
              <a:t>Son of Man comes in glory (Matt </a:t>
            </a:r>
            <a:r>
              <a:rPr lang="en-US" sz="2200" dirty="0" smtClean="0">
                <a:solidFill>
                  <a:schemeClr val="bg1"/>
                </a:solidFill>
              </a:rPr>
              <a:t>25:31)</a:t>
            </a:r>
          </a:p>
          <a:p>
            <a:pPr marL="971550" lvl="1" indent="-514350">
              <a:buAutoNum type="alphaLcPeriod"/>
            </a:pPr>
            <a:r>
              <a:rPr lang="en-US" sz="2200" dirty="0" smtClean="0">
                <a:solidFill>
                  <a:schemeClr val="bg1"/>
                </a:solidFill>
              </a:rPr>
              <a:t>The </a:t>
            </a:r>
            <a:r>
              <a:rPr lang="en-US" sz="2200" dirty="0">
                <a:solidFill>
                  <a:schemeClr val="bg1"/>
                </a:solidFill>
              </a:rPr>
              <a:t>Son of Man will </a:t>
            </a:r>
            <a:r>
              <a:rPr lang="en-US" sz="2200" dirty="0" smtClean="0">
                <a:solidFill>
                  <a:schemeClr val="bg1"/>
                </a:solidFill>
              </a:rPr>
              <a:t>recognize, </a:t>
            </a:r>
            <a:r>
              <a:rPr lang="en-US" sz="2200" dirty="0">
                <a:solidFill>
                  <a:schemeClr val="bg1"/>
                </a:solidFill>
              </a:rPr>
              <a:t>before the </a:t>
            </a:r>
            <a:r>
              <a:rPr lang="en-US" sz="2200" dirty="0" smtClean="0">
                <a:solidFill>
                  <a:schemeClr val="bg1"/>
                </a:solidFill>
              </a:rPr>
              <a:t>angels, </a:t>
            </a:r>
            <a:r>
              <a:rPr lang="en-US" sz="2200" dirty="0">
                <a:solidFill>
                  <a:schemeClr val="bg1"/>
                </a:solidFill>
              </a:rPr>
              <a:t>those who believe in him (Luke </a:t>
            </a:r>
            <a:r>
              <a:rPr lang="en-US" sz="2200" dirty="0" smtClean="0">
                <a:solidFill>
                  <a:schemeClr val="bg1"/>
                </a:solidFill>
              </a:rPr>
              <a:t>12:8)</a:t>
            </a:r>
          </a:p>
          <a:p>
            <a:pPr marL="514350" indent="-514350">
              <a:buAutoNum type="arabicPeriod"/>
            </a:pPr>
            <a:endParaRPr lang="en-US" sz="2200" dirty="0" smtClean="0">
              <a:solidFill>
                <a:schemeClr val="bg1"/>
              </a:solidFill>
            </a:endParaRPr>
          </a:p>
        </p:txBody>
      </p:sp>
    </p:spTree>
    <p:extLst>
      <p:ext uri="{BB962C8B-B14F-4D97-AF65-F5344CB8AC3E}">
        <p14:creationId xmlns:p14="http://schemas.microsoft.com/office/powerpoint/2010/main" val="40104908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1552475"/>
            <a:ext cx="7720359" cy="4154984"/>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And I tell you, everyone who acknowledges me before men, the Son of Man also will acknowledge before the angels of God</a:t>
            </a:r>
            <a:r>
              <a:rPr lang="en-US" sz="4400" dirty="0" smtClean="0">
                <a:solidFill>
                  <a:prstClr val="white"/>
                </a:solidFill>
                <a:latin typeface="Book Antiqua" panose="02040602050305030304" pitchFamily="18" charset="0"/>
              </a:rPr>
              <a:t>,</a:t>
            </a: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Luke 12:8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11015116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5293757"/>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514350" indent="-514350">
              <a:buAutoNum type="arabicPeriod"/>
            </a:pPr>
            <a:r>
              <a:rPr lang="en-US" sz="2800" dirty="0" smtClean="0">
                <a:solidFill>
                  <a:schemeClr val="bg1"/>
                </a:solidFill>
              </a:rPr>
              <a:t>To </a:t>
            </a:r>
            <a:r>
              <a:rPr lang="en-US" sz="2800" dirty="0">
                <a:solidFill>
                  <a:schemeClr val="bg1"/>
                </a:solidFill>
              </a:rPr>
              <a:t>describe his suffering: </a:t>
            </a:r>
          </a:p>
          <a:p>
            <a:pPr marL="514350" indent="-514350">
              <a:buAutoNum type="arabicPeriod"/>
            </a:pPr>
            <a:r>
              <a:rPr lang="en-US" sz="2800" dirty="0" smtClean="0">
                <a:solidFill>
                  <a:schemeClr val="bg1"/>
                </a:solidFill>
              </a:rPr>
              <a:t>To </a:t>
            </a:r>
            <a:r>
              <a:rPr lang="en-US" sz="2800" dirty="0">
                <a:solidFill>
                  <a:schemeClr val="bg1"/>
                </a:solidFill>
              </a:rPr>
              <a:t>describe his coming apocalyptic </a:t>
            </a:r>
            <a:r>
              <a:rPr lang="en-US" sz="2800" dirty="0" smtClean="0">
                <a:solidFill>
                  <a:schemeClr val="bg1"/>
                </a:solidFill>
              </a:rPr>
              <a:t>work:</a:t>
            </a:r>
          </a:p>
          <a:p>
            <a:pPr marL="971550" lvl="1" indent="-514350">
              <a:buAutoNum type="alphaLcPeriod"/>
            </a:pPr>
            <a:r>
              <a:rPr lang="en-US" sz="2200" dirty="0" smtClean="0">
                <a:solidFill>
                  <a:schemeClr val="bg1"/>
                </a:solidFill>
              </a:rPr>
              <a:t>The </a:t>
            </a:r>
            <a:r>
              <a:rPr lang="en-US" sz="2200" dirty="0">
                <a:solidFill>
                  <a:schemeClr val="bg1"/>
                </a:solidFill>
              </a:rPr>
              <a:t>Son of Man comes at an unknown time (Luke 12:40; Matt 24:27), suddenly and catastrophically (Luke 17:26; Matt </a:t>
            </a:r>
            <a:r>
              <a:rPr lang="en-US" sz="2200" dirty="0" smtClean="0">
                <a:solidFill>
                  <a:schemeClr val="bg1"/>
                </a:solidFill>
              </a:rPr>
              <a:t>24:37)</a:t>
            </a:r>
          </a:p>
          <a:p>
            <a:pPr marL="971550" lvl="1" indent="-514350">
              <a:buAutoNum type="alphaLcPeriod"/>
            </a:pPr>
            <a:r>
              <a:rPr lang="en-US" sz="2200" dirty="0" smtClean="0">
                <a:solidFill>
                  <a:schemeClr val="bg1"/>
                </a:solidFill>
              </a:rPr>
              <a:t>The </a:t>
            </a:r>
            <a:r>
              <a:rPr lang="en-US" sz="2200" dirty="0">
                <a:solidFill>
                  <a:schemeClr val="bg1"/>
                </a:solidFill>
              </a:rPr>
              <a:t>Son of Man comes with angels (Matt 13:41) </a:t>
            </a:r>
            <a:endParaRPr lang="en-US" sz="2200" dirty="0" smtClean="0">
              <a:solidFill>
                <a:schemeClr val="bg1"/>
              </a:solidFill>
            </a:endParaRPr>
          </a:p>
          <a:p>
            <a:pPr marL="971550" lvl="1" indent="-514350">
              <a:buAutoNum type="alphaLcPeriod"/>
            </a:pPr>
            <a:r>
              <a:rPr lang="en-US" sz="2200" dirty="0" smtClean="0">
                <a:solidFill>
                  <a:schemeClr val="bg1"/>
                </a:solidFill>
              </a:rPr>
              <a:t>The </a:t>
            </a:r>
            <a:r>
              <a:rPr lang="en-US" sz="2200" dirty="0">
                <a:solidFill>
                  <a:schemeClr val="bg1"/>
                </a:solidFill>
              </a:rPr>
              <a:t>Son of Man comes with the heavens shaking (Matt </a:t>
            </a:r>
            <a:r>
              <a:rPr lang="en-US" sz="2200" dirty="0" smtClean="0">
                <a:solidFill>
                  <a:schemeClr val="bg1"/>
                </a:solidFill>
              </a:rPr>
              <a:t>24:30)</a:t>
            </a:r>
          </a:p>
          <a:p>
            <a:pPr marL="971550" lvl="1" indent="-514350">
              <a:buAutoNum type="alphaLcPeriod"/>
            </a:pPr>
            <a:r>
              <a:rPr lang="en-US" sz="2200" dirty="0" smtClean="0">
                <a:solidFill>
                  <a:schemeClr val="bg1"/>
                </a:solidFill>
              </a:rPr>
              <a:t>The </a:t>
            </a:r>
            <a:r>
              <a:rPr lang="en-US" sz="2200" dirty="0">
                <a:solidFill>
                  <a:schemeClr val="bg1"/>
                </a:solidFill>
              </a:rPr>
              <a:t>Son of Man comes in glory (Matt </a:t>
            </a:r>
            <a:r>
              <a:rPr lang="en-US" sz="2200" dirty="0" smtClean="0">
                <a:solidFill>
                  <a:schemeClr val="bg1"/>
                </a:solidFill>
              </a:rPr>
              <a:t>25:31)</a:t>
            </a:r>
          </a:p>
          <a:p>
            <a:pPr marL="971550" lvl="1" indent="-514350">
              <a:buAutoNum type="alphaLcPeriod"/>
            </a:pPr>
            <a:r>
              <a:rPr lang="en-US" sz="2200" dirty="0" smtClean="0">
                <a:solidFill>
                  <a:schemeClr val="bg1"/>
                </a:solidFill>
              </a:rPr>
              <a:t>The </a:t>
            </a:r>
            <a:r>
              <a:rPr lang="en-US" sz="2200" dirty="0">
                <a:solidFill>
                  <a:schemeClr val="bg1"/>
                </a:solidFill>
              </a:rPr>
              <a:t>Son of Man will recognize before the angels those who believe in him (Luke </a:t>
            </a:r>
            <a:r>
              <a:rPr lang="en-US" sz="2200" dirty="0" smtClean="0">
                <a:solidFill>
                  <a:schemeClr val="bg1"/>
                </a:solidFill>
              </a:rPr>
              <a:t>12:8)</a:t>
            </a:r>
          </a:p>
          <a:p>
            <a:pPr marL="971550" lvl="1" indent="-514350">
              <a:buAutoNum type="alphaLcPeriod"/>
            </a:pPr>
            <a:r>
              <a:rPr lang="en-US" sz="2200" dirty="0" smtClean="0">
                <a:solidFill>
                  <a:schemeClr val="bg1"/>
                </a:solidFill>
              </a:rPr>
              <a:t>The </a:t>
            </a:r>
            <a:r>
              <a:rPr lang="en-US" sz="2200" dirty="0">
                <a:solidFill>
                  <a:schemeClr val="bg1"/>
                </a:solidFill>
              </a:rPr>
              <a:t>Son of Man is the one the disciples will stand before in their faithfulness (Luke </a:t>
            </a:r>
            <a:r>
              <a:rPr lang="en-US" sz="2200" dirty="0" smtClean="0">
                <a:solidFill>
                  <a:schemeClr val="bg1"/>
                </a:solidFill>
              </a:rPr>
              <a:t>21:36)</a:t>
            </a:r>
          </a:p>
          <a:p>
            <a:pPr marL="514350" indent="-514350">
              <a:buAutoNum type="arabicPeriod"/>
            </a:pPr>
            <a:endParaRPr lang="en-US" sz="2200" dirty="0" smtClean="0">
              <a:solidFill>
                <a:schemeClr val="bg1"/>
              </a:solidFill>
            </a:endParaRPr>
          </a:p>
        </p:txBody>
      </p:sp>
    </p:spTree>
    <p:extLst>
      <p:ext uri="{BB962C8B-B14F-4D97-AF65-F5344CB8AC3E}">
        <p14:creationId xmlns:p14="http://schemas.microsoft.com/office/powerpoint/2010/main" val="12815262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77678" y="1012954"/>
            <a:ext cx="7720359" cy="4154984"/>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But </a:t>
            </a:r>
            <a:r>
              <a:rPr lang="en-US" sz="4400" dirty="0">
                <a:solidFill>
                  <a:prstClr val="white"/>
                </a:solidFill>
                <a:latin typeface="Book Antiqua" panose="02040602050305030304" pitchFamily="18" charset="0"/>
              </a:rPr>
              <a:t>stay awake at all times, praying that you may have strength to escape all these things that are going to take place, and to stand before the Son of Man.”(Luke 21:36 </a:t>
            </a:r>
            <a:r>
              <a:rPr lang="en-US" sz="4400" dirty="0" smtClean="0">
                <a:solidFill>
                  <a:prstClr val="white"/>
                </a:solidFill>
                <a:latin typeface="Book Antiqua" panose="02040602050305030304" pitchFamily="18" charset="0"/>
              </a:rPr>
              <a:t>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11842176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rcRect t="28741" b="28741"/>
          <a:stretch>
            <a:fillRect/>
          </a:stretch>
        </p:blipFill>
        <p:spPr>
          <a:xfrm>
            <a:off x="0" y="-2"/>
            <a:ext cx="12188952" cy="6858001"/>
          </a:xfrm>
          <a:prstGeom prst="rect">
            <a:avLst/>
          </a:prstGeom>
        </p:spPr>
      </p:pic>
      <p:sp>
        <p:nvSpPr>
          <p:cNvPr id="5"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How Does Jesus Use This Title? </a:t>
            </a:r>
            <a:endParaRPr lang="en-US" sz="7200" dirty="0">
              <a:solidFill>
                <a:schemeClr val="bg1"/>
              </a:solidFill>
            </a:endParaRPr>
          </a:p>
        </p:txBody>
      </p:sp>
      <p:cxnSp>
        <p:nvCxnSpPr>
          <p:cNvPr id="6" name="Straight Connector 5"/>
          <p:cNvCxnSpPr/>
          <p:nvPr/>
        </p:nvCxnSpPr>
        <p:spPr>
          <a:xfrm flipV="1">
            <a:off x="257277" y="1266360"/>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730" y="1512617"/>
            <a:ext cx="10955841" cy="5632311"/>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Jesus uses the ambiguity of this OT designation, “one like a son of man,” to fill it with the content of his ministry </a:t>
            </a:r>
            <a:endParaRPr lang="en-US" sz="2800" dirty="0" smtClean="0">
              <a:solidFill>
                <a:schemeClr val="bg1"/>
              </a:solidFill>
            </a:endParaRPr>
          </a:p>
          <a:p>
            <a:pPr marL="514350" indent="-514350">
              <a:buAutoNum type="arabicPeriod"/>
            </a:pPr>
            <a:r>
              <a:rPr lang="en-US" sz="2800" dirty="0" smtClean="0">
                <a:solidFill>
                  <a:schemeClr val="bg1"/>
                </a:solidFill>
              </a:rPr>
              <a:t>To </a:t>
            </a:r>
            <a:r>
              <a:rPr lang="en-US" sz="2800" dirty="0">
                <a:solidFill>
                  <a:schemeClr val="bg1"/>
                </a:solidFill>
              </a:rPr>
              <a:t>describe his earthly </a:t>
            </a:r>
            <a:r>
              <a:rPr lang="en-US" sz="2800" dirty="0" smtClean="0">
                <a:solidFill>
                  <a:schemeClr val="bg1"/>
                </a:solidFill>
              </a:rPr>
              <a:t>ministry</a:t>
            </a:r>
          </a:p>
          <a:p>
            <a:pPr marL="514350" indent="-514350">
              <a:buAutoNum type="arabicPeriod"/>
            </a:pPr>
            <a:r>
              <a:rPr lang="en-US" sz="2800" dirty="0" smtClean="0">
                <a:solidFill>
                  <a:schemeClr val="bg1"/>
                </a:solidFill>
              </a:rPr>
              <a:t>To </a:t>
            </a:r>
            <a:r>
              <a:rPr lang="en-US" sz="2800" dirty="0">
                <a:solidFill>
                  <a:schemeClr val="bg1"/>
                </a:solidFill>
              </a:rPr>
              <a:t>describe his suffering: </a:t>
            </a:r>
          </a:p>
          <a:p>
            <a:pPr marL="514350" indent="-514350">
              <a:buAutoNum type="arabicPeriod"/>
            </a:pPr>
            <a:r>
              <a:rPr lang="en-US" sz="2800" dirty="0" smtClean="0">
                <a:solidFill>
                  <a:schemeClr val="bg1"/>
                </a:solidFill>
              </a:rPr>
              <a:t>To </a:t>
            </a:r>
            <a:r>
              <a:rPr lang="en-US" sz="2800" dirty="0">
                <a:solidFill>
                  <a:schemeClr val="bg1"/>
                </a:solidFill>
              </a:rPr>
              <a:t>describe his coming apocalyptic </a:t>
            </a:r>
            <a:r>
              <a:rPr lang="en-US" sz="2800" dirty="0" smtClean="0">
                <a:solidFill>
                  <a:schemeClr val="bg1"/>
                </a:solidFill>
              </a:rPr>
              <a:t>work:</a:t>
            </a:r>
          </a:p>
          <a:p>
            <a:pPr marL="971550" lvl="1" indent="-514350">
              <a:buAutoNum type="alphaLcPeriod"/>
            </a:pPr>
            <a:r>
              <a:rPr lang="en-US" sz="2200" dirty="0" smtClean="0">
                <a:solidFill>
                  <a:schemeClr val="bg1"/>
                </a:solidFill>
              </a:rPr>
              <a:t>The </a:t>
            </a:r>
            <a:r>
              <a:rPr lang="en-US" sz="2200" dirty="0">
                <a:solidFill>
                  <a:schemeClr val="bg1"/>
                </a:solidFill>
              </a:rPr>
              <a:t>Son of Man comes at an unknown time (Luke 12:40; Matt 24:27), suddenly and catastrophically (Luke 17:26; Matt </a:t>
            </a:r>
            <a:r>
              <a:rPr lang="en-US" sz="2200" dirty="0" smtClean="0">
                <a:solidFill>
                  <a:schemeClr val="bg1"/>
                </a:solidFill>
              </a:rPr>
              <a:t>24:37)</a:t>
            </a:r>
          </a:p>
          <a:p>
            <a:pPr marL="971550" lvl="1" indent="-514350">
              <a:buAutoNum type="alphaLcPeriod"/>
            </a:pPr>
            <a:r>
              <a:rPr lang="en-US" sz="2200" dirty="0" smtClean="0">
                <a:solidFill>
                  <a:schemeClr val="bg1"/>
                </a:solidFill>
              </a:rPr>
              <a:t>The </a:t>
            </a:r>
            <a:r>
              <a:rPr lang="en-US" sz="2200" dirty="0">
                <a:solidFill>
                  <a:schemeClr val="bg1"/>
                </a:solidFill>
              </a:rPr>
              <a:t>Son of Man comes with angels (Matt 13:41) </a:t>
            </a:r>
            <a:endParaRPr lang="en-US" sz="2200" dirty="0" smtClean="0">
              <a:solidFill>
                <a:schemeClr val="bg1"/>
              </a:solidFill>
            </a:endParaRPr>
          </a:p>
          <a:p>
            <a:pPr marL="971550" lvl="1" indent="-514350">
              <a:buAutoNum type="alphaLcPeriod"/>
            </a:pPr>
            <a:r>
              <a:rPr lang="en-US" sz="2200" dirty="0" smtClean="0">
                <a:solidFill>
                  <a:schemeClr val="bg1"/>
                </a:solidFill>
              </a:rPr>
              <a:t>The </a:t>
            </a:r>
            <a:r>
              <a:rPr lang="en-US" sz="2200" dirty="0">
                <a:solidFill>
                  <a:schemeClr val="bg1"/>
                </a:solidFill>
              </a:rPr>
              <a:t>Son of Man comes with the heavens shaking (Matt </a:t>
            </a:r>
            <a:r>
              <a:rPr lang="en-US" sz="2200" dirty="0" smtClean="0">
                <a:solidFill>
                  <a:schemeClr val="bg1"/>
                </a:solidFill>
              </a:rPr>
              <a:t>24:30)</a:t>
            </a:r>
          </a:p>
          <a:p>
            <a:pPr marL="971550" lvl="1" indent="-514350">
              <a:buAutoNum type="alphaLcPeriod"/>
            </a:pPr>
            <a:r>
              <a:rPr lang="en-US" sz="2200" dirty="0" smtClean="0">
                <a:solidFill>
                  <a:schemeClr val="bg1"/>
                </a:solidFill>
              </a:rPr>
              <a:t>The </a:t>
            </a:r>
            <a:r>
              <a:rPr lang="en-US" sz="2200" dirty="0">
                <a:solidFill>
                  <a:schemeClr val="bg1"/>
                </a:solidFill>
              </a:rPr>
              <a:t>Son of Man comes in glory (Matt </a:t>
            </a:r>
            <a:r>
              <a:rPr lang="en-US" sz="2200" dirty="0" smtClean="0">
                <a:solidFill>
                  <a:schemeClr val="bg1"/>
                </a:solidFill>
              </a:rPr>
              <a:t>25:31)</a:t>
            </a:r>
          </a:p>
          <a:p>
            <a:pPr marL="971550" lvl="1" indent="-514350">
              <a:buAutoNum type="alphaLcPeriod"/>
            </a:pPr>
            <a:r>
              <a:rPr lang="en-US" sz="2200" dirty="0" smtClean="0">
                <a:solidFill>
                  <a:schemeClr val="bg1"/>
                </a:solidFill>
              </a:rPr>
              <a:t>The </a:t>
            </a:r>
            <a:r>
              <a:rPr lang="en-US" sz="2200" dirty="0">
                <a:solidFill>
                  <a:schemeClr val="bg1"/>
                </a:solidFill>
              </a:rPr>
              <a:t>Son of Man will recognize before the angels those who believe in him (Luke </a:t>
            </a:r>
            <a:r>
              <a:rPr lang="en-US" sz="2200" dirty="0" smtClean="0">
                <a:solidFill>
                  <a:schemeClr val="bg1"/>
                </a:solidFill>
              </a:rPr>
              <a:t>12:8)</a:t>
            </a:r>
          </a:p>
          <a:p>
            <a:pPr marL="971550" lvl="1" indent="-514350">
              <a:buAutoNum type="alphaLcPeriod"/>
            </a:pPr>
            <a:r>
              <a:rPr lang="en-US" sz="2200" dirty="0" smtClean="0">
                <a:solidFill>
                  <a:schemeClr val="bg1"/>
                </a:solidFill>
              </a:rPr>
              <a:t>The </a:t>
            </a:r>
            <a:r>
              <a:rPr lang="en-US" sz="2200" dirty="0">
                <a:solidFill>
                  <a:schemeClr val="bg1"/>
                </a:solidFill>
              </a:rPr>
              <a:t>Son of Man is the one the disciples will stand before in their faithfulness (Luke </a:t>
            </a:r>
            <a:r>
              <a:rPr lang="en-US" sz="2200" dirty="0" smtClean="0">
                <a:solidFill>
                  <a:schemeClr val="bg1"/>
                </a:solidFill>
              </a:rPr>
              <a:t>21:36)</a:t>
            </a:r>
          </a:p>
          <a:p>
            <a:pPr marL="971550" lvl="1" indent="-514350">
              <a:buAutoNum type="alphaLcPeriod"/>
            </a:pPr>
            <a:r>
              <a:rPr lang="en-US" sz="2200" dirty="0" smtClean="0">
                <a:solidFill>
                  <a:schemeClr val="bg1"/>
                </a:solidFill>
              </a:rPr>
              <a:t>The </a:t>
            </a:r>
            <a:r>
              <a:rPr lang="en-US" sz="2200" dirty="0">
                <a:solidFill>
                  <a:schemeClr val="bg1"/>
                </a:solidFill>
              </a:rPr>
              <a:t>Son of Man has authority to judge (John 5:27)</a:t>
            </a:r>
          </a:p>
          <a:p>
            <a:pPr marL="514350" indent="-514350">
              <a:buAutoNum type="arabicPeriod"/>
            </a:pPr>
            <a:endParaRPr lang="en-US" sz="2200" dirty="0" smtClean="0">
              <a:solidFill>
                <a:schemeClr val="bg1"/>
              </a:solidFill>
            </a:endParaRPr>
          </a:p>
        </p:txBody>
      </p:sp>
    </p:spTree>
    <p:extLst>
      <p:ext uri="{BB962C8B-B14F-4D97-AF65-F5344CB8AC3E}">
        <p14:creationId xmlns:p14="http://schemas.microsoft.com/office/powerpoint/2010/main" val="865853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1552475"/>
            <a:ext cx="7720359" cy="4154984"/>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And </a:t>
            </a:r>
            <a:r>
              <a:rPr lang="en-US" sz="4400" dirty="0">
                <a:solidFill>
                  <a:prstClr val="white"/>
                </a:solidFill>
                <a:latin typeface="Book Antiqua" panose="02040602050305030304" pitchFamily="18" charset="0"/>
              </a:rPr>
              <a:t>he has given him authority to execute judgment, because he is the Son of Man</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John 5:27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39240510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95825"/>
            <a:ext cx="11620500" cy="2047875"/>
          </a:xfrm>
        </p:spPr>
        <p:txBody>
          <a:bodyPr>
            <a:normAutofit/>
          </a:bodyPr>
          <a:lstStyle/>
          <a:p>
            <a:r>
              <a:rPr lang="en-US" sz="6600" dirty="0" smtClean="0">
                <a:solidFill>
                  <a:schemeClr val="bg1"/>
                </a:solidFill>
              </a:rPr>
              <a:t>iv. What Does the </a:t>
            </a:r>
            <a:r>
              <a:rPr lang="en-US" sz="6600" dirty="0" smtClean="0">
                <a:solidFill>
                  <a:schemeClr val="bg1"/>
                </a:solidFill>
              </a:rPr>
              <a:t>Title, “The Son of Man,” Tell Us About Jesus?</a:t>
            </a:r>
            <a:endParaRPr lang="en-US" dirty="0">
              <a:solidFill>
                <a:schemeClr val="bg1"/>
              </a:solidFill>
            </a:endParaRPr>
          </a:p>
        </p:txBody>
      </p:sp>
      <p:pic>
        <p:nvPicPr>
          <p:cNvPr id="3" name="Picture Placeholder 2"/>
          <p:cNvPicPr>
            <a:picLocks noGrp="1" noChangeAspect="1"/>
          </p:cNvPicPr>
          <p:nvPr>
            <p:ph type="pic" idx="1"/>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t="18742" b="18742"/>
          <a:stretch>
            <a:fillRect/>
          </a:stretch>
        </p:blipFill>
        <p:spPr/>
      </p:pic>
    </p:spTree>
    <p:extLst>
      <p:ext uri="{BB962C8B-B14F-4D97-AF65-F5344CB8AC3E}">
        <p14:creationId xmlns:p14="http://schemas.microsoft.com/office/powerpoint/2010/main" val="18623196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2"/>
            <a:ext cx="12188952" cy="6858001"/>
          </a:xfrm>
          <a:prstGeom prst="rect">
            <a:avLst/>
          </a:prstGeom>
        </p:spPr>
      </p:pic>
      <p:sp>
        <p:nvSpPr>
          <p:cNvPr id="4" name="Title 1"/>
          <p:cNvSpPr>
            <a:spLocks noGrp="1"/>
          </p:cNvSpPr>
          <p:nvPr>
            <p:ph type="title"/>
          </p:nvPr>
        </p:nvSpPr>
        <p:spPr>
          <a:xfrm>
            <a:off x="100202" y="328041"/>
            <a:ext cx="10894899" cy="1499616"/>
          </a:xfrm>
        </p:spPr>
        <p:txBody>
          <a:bodyPr>
            <a:noAutofit/>
          </a:bodyPr>
          <a:lstStyle/>
          <a:p>
            <a:r>
              <a:rPr lang="en-US" sz="7200" dirty="0" err="1" smtClean="0">
                <a:solidFill>
                  <a:schemeClr val="bg1"/>
                </a:solidFill>
              </a:rPr>
              <a:t>iV</a:t>
            </a:r>
            <a:r>
              <a:rPr lang="en-US" sz="7200" dirty="0" smtClean="0">
                <a:solidFill>
                  <a:schemeClr val="bg1"/>
                </a:solidFill>
              </a:rPr>
              <a:t>. What </a:t>
            </a:r>
            <a:r>
              <a:rPr lang="en-US" sz="7200" dirty="0" smtClean="0">
                <a:solidFill>
                  <a:schemeClr val="bg1"/>
                </a:solidFill>
              </a:rPr>
              <a:t>Does </a:t>
            </a:r>
            <a:r>
              <a:rPr lang="en-US" sz="7200" dirty="0" smtClean="0">
                <a:solidFill>
                  <a:schemeClr val="bg1"/>
                </a:solidFill>
              </a:rPr>
              <a:t>This Title Tell Us? </a:t>
            </a:r>
            <a:endParaRPr lang="en-US" sz="72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6185" y="1419225"/>
            <a:ext cx="10955841" cy="892552"/>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a:t>
            </a:r>
          </a:p>
          <a:p>
            <a:pPr marL="914400" lvl="1" indent="-457200">
              <a:buAutoNum type="alphaLcPeriod"/>
            </a:pPr>
            <a:r>
              <a:rPr lang="en-US" sz="2400" dirty="0" smtClean="0">
                <a:solidFill>
                  <a:schemeClr val="bg1"/>
                </a:solidFill>
              </a:rPr>
              <a:t>This </a:t>
            </a:r>
            <a:r>
              <a:rPr lang="en-US" sz="2400" dirty="0">
                <a:solidFill>
                  <a:schemeClr val="bg1"/>
                </a:solidFill>
              </a:rPr>
              <a:t>question is central to the gospel: </a:t>
            </a:r>
          </a:p>
        </p:txBody>
      </p:sp>
    </p:spTree>
    <p:extLst>
      <p:ext uri="{BB962C8B-B14F-4D97-AF65-F5344CB8AC3E}">
        <p14:creationId xmlns:p14="http://schemas.microsoft.com/office/powerpoint/2010/main" val="7687093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2"/>
            <a:ext cx="12188952" cy="6858001"/>
          </a:xfrm>
          <a:prstGeom prst="rect">
            <a:avLst/>
          </a:prstGeom>
        </p:spPr>
      </p:pic>
      <p:sp>
        <p:nvSpPr>
          <p:cNvPr id="4" name="Title 1"/>
          <p:cNvSpPr>
            <a:spLocks noGrp="1"/>
          </p:cNvSpPr>
          <p:nvPr>
            <p:ph type="title"/>
          </p:nvPr>
        </p:nvSpPr>
        <p:spPr>
          <a:xfrm>
            <a:off x="100202" y="328041"/>
            <a:ext cx="10894899" cy="1499616"/>
          </a:xfrm>
        </p:spPr>
        <p:txBody>
          <a:bodyPr>
            <a:noAutofit/>
          </a:bodyPr>
          <a:lstStyle/>
          <a:p>
            <a:r>
              <a:rPr lang="en-US" sz="7200" dirty="0" err="1" smtClean="0">
                <a:solidFill>
                  <a:schemeClr val="bg1"/>
                </a:solidFill>
              </a:rPr>
              <a:t>iV</a:t>
            </a:r>
            <a:r>
              <a:rPr lang="en-US" sz="7200" dirty="0" smtClean="0">
                <a:solidFill>
                  <a:schemeClr val="bg1"/>
                </a:solidFill>
              </a:rPr>
              <a:t>. What </a:t>
            </a:r>
            <a:r>
              <a:rPr lang="en-US" sz="7200" dirty="0" smtClean="0">
                <a:solidFill>
                  <a:schemeClr val="bg1"/>
                </a:solidFill>
              </a:rPr>
              <a:t>Does </a:t>
            </a:r>
            <a:r>
              <a:rPr lang="en-US" sz="7200" dirty="0" smtClean="0">
                <a:solidFill>
                  <a:schemeClr val="bg1"/>
                </a:solidFill>
              </a:rPr>
              <a:t>This Title Tell Us? </a:t>
            </a:r>
            <a:endParaRPr lang="en-US" sz="72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6185" y="1419225"/>
            <a:ext cx="10955841" cy="1231106"/>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a:t>
            </a:r>
          </a:p>
          <a:p>
            <a:pPr marL="914400" lvl="1" indent="-457200">
              <a:buAutoNum type="alphaLcPeriod"/>
            </a:pPr>
            <a:r>
              <a:rPr lang="en-US" sz="2400" dirty="0" smtClean="0">
                <a:solidFill>
                  <a:schemeClr val="bg1"/>
                </a:solidFill>
              </a:rPr>
              <a:t>This </a:t>
            </a:r>
            <a:r>
              <a:rPr lang="en-US" sz="2400" dirty="0">
                <a:solidFill>
                  <a:schemeClr val="bg1"/>
                </a:solidFill>
              </a:rPr>
              <a:t>question is central to the gospel: </a:t>
            </a:r>
          </a:p>
          <a:p>
            <a:pPr marL="1371600" lvl="2" indent="-457200">
              <a:buAutoNum type="arabicPeriod"/>
            </a:pPr>
            <a:r>
              <a:rPr lang="en-US" sz="2200" dirty="0" smtClean="0">
                <a:solidFill>
                  <a:schemeClr val="bg1"/>
                </a:solidFill>
              </a:rPr>
              <a:t>When </a:t>
            </a:r>
            <a:r>
              <a:rPr lang="en-US" sz="2200" dirty="0">
                <a:solidFill>
                  <a:schemeClr val="bg1"/>
                </a:solidFill>
              </a:rPr>
              <a:t>Jesus came to the region of Caesarea Philippi, he asked his </a:t>
            </a:r>
            <a:r>
              <a:rPr lang="en-US" sz="2200" dirty="0" smtClean="0">
                <a:solidFill>
                  <a:schemeClr val="bg1"/>
                </a:solidFill>
              </a:rPr>
              <a:t>disciples</a:t>
            </a:r>
            <a:endParaRPr lang="en-US" sz="2200" dirty="0" smtClean="0">
              <a:solidFill>
                <a:schemeClr val="bg1"/>
              </a:solidFill>
            </a:endParaRPr>
          </a:p>
        </p:txBody>
      </p:sp>
    </p:spTree>
    <p:extLst>
      <p:ext uri="{BB962C8B-B14F-4D97-AF65-F5344CB8AC3E}">
        <p14:creationId xmlns:p14="http://schemas.microsoft.com/office/powerpoint/2010/main" val="15130995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93582" y="1859340"/>
            <a:ext cx="7720359" cy="2492990"/>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Who do people say that the Son of Man is</a:t>
            </a:r>
            <a:r>
              <a:rPr lang="en-US" sz="4400" dirty="0" smtClean="0">
                <a:solidFill>
                  <a:prstClr val="white"/>
                </a:solidFill>
                <a:latin typeface="Book Antiqua" panose="02040602050305030304" pitchFamily="18" charset="0"/>
              </a:rPr>
              <a:t>?”</a:t>
            </a:r>
          </a:p>
          <a:p>
            <a:pPr algn="ctr"/>
            <a:endParaRPr lang="en-US" sz="3600" dirty="0" smtClean="0">
              <a:solidFill>
                <a:prstClr val="white"/>
              </a:solidFill>
              <a:latin typeface="Book Antiqua" panose="02040602050305030304" pitchFamily="18" charset="0"/>
            </a:endParaRPr>
          </a:p>
          <a:p>
            <a:pPr algn="ctr"/>
            <a:r>
              <a:rPr lang="en-US" sz="3200" dirty="0" smtClean="0">
                <a:solidFill>
                  <a:prstClr val="white"/>
                </a:solidFill>
                <a:latin typeface="Book Antiqua" panose="02040602050305030304" pitchFamily="18" charset="0"/>
              </a:rPr>
              <a:t>(</a:t>
            </a:r>
            <a:r>
              <a:rPr lang="en-US" sz="3200" dirty="0">
                <a:solidFill>
                  <a:prstClr val="white"/>
                </a:solidFill>
                <a:latin typeface="Book Antiqua" panose="02040602050305030304" pitchFamily="18" charset="0"/>
              </a:rPr>
              <a:t>Matthew 16:13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309390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1. Introduction: </a:t>
            </a:r>
            <a:endParaRPr lang="en-US" sz="8800" dirty="0">
              <a:solidFill>
                <a:schemeClr val="bg1"/>
              </a:solidFill>
            </a:endParaRPr>
          </a:p>
        </p:txBody>
      </p:sp>
      <p:sp>
        <p:nvSpPr>
          <p:cNvPr id="4" name="TextBox 3"/>
          <p:cNvSpPr txBox="1"/>
          <p:nvPr/>
        </p:nvSpPr>
        <p:spPr>
          <a:xfrm>
            <a:off x="931359" y="1534919"/>
            <a:ext cx="10593891" cy="3539430"/>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endParaRPr lang="en-US" sz="2800" dirty="0" smtClean="0">
              <a:solidFill>
                <a:schemeClr val="bg1"/>
              </a:solidFill>
            </a:endParaRPr>
          </a:p>
          <a:p>
            <a:pPr marL="800100" lvl="1" indent="-342900">
              <a:buAutoNum type="alphaLcPeriod"/>
            </a:pPr>
            <a:r>
              <a:rPr lang="en-US" sz="2400" dirty="0">
                <a:solidFill>
                  <a:schemeClr val="bg1"/>
                </a:solidFill>
              </a:rPr>
              <a:t>Generally most think this title concerns Jesus’ humanity due to the use of the term “man”</a:t>
            </a:r>
          </a:p>
          <a:p>
            <a:pPr marL="800100" lvl="1" indent="-342900">
              <a:buAutoNum type="alphaLcPeriod"/>
            </a:pPr>
            <a:r>
              <a:rPr lang="en-US" sz="2400" dirty="0">
                <a:solidFill>
                  <a:schemeClr val="bg1"/>
                </a:solidFill>
              </a:rPr>
              <a:t>But, when we evaluate this designation from a full biblical perspective we see that it includes more than just humanity—it is a messianic description</a:t>
            </a:r>
            <a:endParaRPr lang="en-US" sz="2800" dirty="0">
              <a:solidFill>
                <a:schemeClr val="bg1"/>
              </a:solidFill>
            </a:endParaRPr>
          </a:p>
          <a:p>
            <a:pPr marL="800100" lvl="1" indent="-342900">
              <a:buAutoNum type="alphaLcPeriod"/>
            </a:pPr>
            <a:r>
              <a:rPr lang="en-US" sz="2400" dirty="0">
                <a:solidFill>
                  <a:schemeClr val="bg1"/>
                </a:solidFill>
              </a:rPr>
              <a:t>The title, “Son of Man,” describes a human with full divine authority who has received an eternal kingdom from God to rule and reign (Messiah: anointed future ruler over the people of God</a:t>
            </a:r>
            <a:r>
              <a:rPr lang="en-US" sz="2400" dirty="0" smtClean="0">
                <a:solidFill>
                  <a:schemeClr val="bg1"/>
                </a:solidFill>
              </a:rPr>
              <a:t>)</a:t>
            </a:r>
          </a:p>
          <a:p>
            <a:pPr marL="342900" indent="-342900">
              <a:buAutoNum type="arabicPeriod"/>
            </a:pPr>
            <a:r>
              <a:rPr lang="en-US" sz="2800" dirty="0" smtClean="0">
                <a:solidFill>
                  <a:schemeClr val="bg1"/>
                </a:solidFill>
              </a:rPr>
              <a:t>Why </a:t>
            </a:r>
            <a:r>
              <a:rPr lang="en-US" sz="2800" dirty="0">
                <a:solidFill>
                  <a:schemeClr val="bg1"/>
                </a:solidFill>
              </a:rPr>
              <a:t>is this title important? </a:t>
            </a:r>
            <a:endParaRPr lang="en-US" sz="28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054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2"/>
            <a:ext cx="12188952" cy="6858001"/>
          </a:xfrm>
          <a:prstGeom prst="rect">
            <a:avLst/>
          </a:prstGeom>
        </p:spPr>
      </p:pic>
      <p:sp>
        <p:nvSpPr>
          <p:cNvPr id="4" name="Title 1"/>
          <p:cNvSpPr>
            <a:spLocks noGrp="1"/>
          </p:cNvSpPr>
          <p:nvPr>
            <p:ph type="title"/>
          </p:nvPr>
        </p:nvSpPr>
        <p:spPr>
          <a:xfrm>
            <a:off x="100202" y="328041"/>
            <a:ext cx="10894899" cy="1499616"/>
          </a:xfrm>
        </p:spPr>
        <p:txBody>
          <a:bodyPr>
            <a:noAutofit/>
          </a:bodyPr>
          <a:lstStyle/>
          <a:p>
            <a:r>
              <a:rPr lang="en-US" sz="7200" dirty="0" err="1" smtClean="0">
                <a:solidFill>
                  <a:schemeClr val="bg1"/>
                </a:solidFill>
              </a:rPr>
              <a:t>iV</a:t>
            </a:r>
            <a:r>
              <a:rPr lang="en-US" sz="7200" dirty="0" smtClean="0">
                <a:solidFill>
                  <a:schemeClr val="bg1"/>
                </a:solidFill>
              </a:rPr>
              <a:t>. What </a:t>
            </a:r>
            <a:r>
              <a:rPr lang="en-US" sz="7200" dirty="0" smtClean="0">
                <a:solidFill>
                  <a:schemeClr val="bg1"/>
                </a:solidFill>
              </a:rPr>
              <a:t>Does </a:t>
            </a:r>
            <a:r>
              <a:rPr lang="en-US" sz="7200" dirty="0" smtClean="0">
                <a:solidFill>
                  <a:schemeClr val="bg1"/>
                </a:solidFill>
              </a:rPr>
              <a:t>This Title Tell Us? </a:t>
            </a:r>
            <a:endParaRPr lang="en-US" sz="72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6185" y="1419225"/>
            <a:ext cx="10955841" cy="2246769"/>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a:t>
            </a:r>
          </a:p>
          <a:p>
            <a:pPr marL="914400" lvl="1" indent="-457200">
              <a:buAutoNum type="alphaLcPeriod"/>
            </a:pPr>
            <a:r>
              <a:rPr lang="en-US" sz="2400" dirty="0" smtClean="0">
                <a:solidFill>
                  <a:schemeClr val="bg1"/>
                </a:solidFill>
              </a:rPr>
              <a:t>This </a:t>
            </a:r>
            <a:r>
              <a:rPr lang="en-US" sz="2400" dirty="0">
                <a:solidFill>
                  <a:schemeClr val="bg1"/>
                </a:solidFill>
              </a:rPr>
              <a:t>question is central to the gospel: </a:t>
            </a:r>
          </a:p>
          <a:p>
            <a:pPr marL="1371600" lvl="2" indent="-457200">
              <a:buAutoNum type="arabicPeriod"/>
            </a:pPr>
            <a:r>
              <a:rPr lang="en-US" sz="2200" dirty="0" smtClean="0">
                <a:solidFill>
                  <a:schemeClr val="bg1"/>
                </a:solidFill>
              </a:rPr>
              <a:t>When </a:t>
            </a:r>
            <a:r>
              <a:rPr lang="en-US" sz="2200" dirty="0">
                <a:solidFill>
                  <a:schemeClr val="bg1"/>
                </a:solidFill>
              </a:rPr>
              <a:t>Jesus came to the region of Caesarea Philippi, he asked his disciples, “Who do people say the Son of Man is?” (Matt </a:t>
            </a:r>
            <a:r>
              <a:rPr lang="en-US" sz="2200" dirty="0" smtClean="0">
                <a:solidFill>
                  <a:schemeClr val="bg1"/>
                </a:solidFill>
              </a:rPr>
              <a:t>16:13)</a:t>
            </a:r>
          </a:p>
          <a:p>
            <a:pPr marL="1371600" lvl="2" indent="-457200">
              <a:buAutoNum type="arabicPeriod"/>
            </a:pPr>
            <a:r>
              <a:rPr lang="en-US" sz="2200" dirty="0" smtClean="0">
                <a:solidFill>
                  <a:schemeClr val="bg1"/>
                </a:solidFill>
              </a:rPr>
              <a:t>The </a:t>
            </a:r>
            <a:r>
              <a:rPr lang="en-US" sz="2200" dirty="0">
                <a:solidFill>
                  <a:schemeClr val="bg1"/>
                </a:solidFill>
              </a:rPr>
              <a:t>answer: The Son of Man is the Christ, the </a:t>
            </a:r>
            <a:r>
              <a:rPr lang="en-US" sz="2200" dirty="0" smtClean="0">
                <a:solidFill>
                  <a:schemeClr val="bg1"/>
                </a:solidFill>
              </a:rPr>
              <a:t>Messiah</a:t>
            </a:r>
          </a:p>
          <a:p>
            <a:pPr marL="514350" indent="-514350">
              <a:buAutoNum type="arabicPeriod"/>
            </a:pPr>
            <a:endParaRPr lang="en-US" sz="2200" dirty="0" smtClean="0">
              <a:solidFill>
                <a:schemeClr val="bg1"/>
              </a:solidFill>
            </a:endParaRPr>
          </a:p>
        </p:txBody>
      </p:sp>
    </p:spTree>
    <p:extLst>
      <p:ext uri="{BB962C8B-B14F-4D97-AF65-F5344CB8AC3E}">
        <p14:creationId xmlns:p14="http://schemas.microsoft.com/office/powerpoint/2010/main" val="38538668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088782" y="242975"/>
            <a:ext cx="7720359" cy="6186309"/>
          </a:xfrm>
          <a:prstGeom prst="rect">
            <a:avLst/>
          </a:prstGeom>
        </p:spPr>
        <p:txBody>
          <a:bodyPr wrap="square">
            <a:spAutoFit/>
          </a:bodyPr>
          <a:lstStyle/>
          <a:p>
            <a:pPr algn="ctr"/>
            <a:r>
              <a:rPr lang="en-US" sz="4400" dirty="0">
                <a:solidFill>
                  <a:prstClr val="white"/>
                </a:solidFill>
                <a:latin typeface="Book Antiqua" panose="02040602050305030304" pitchFamily="18" charset="0"/>
              </a:rPr>
              <a:t>	Simon Peter replied, “You are the Christ, the Son of the living God.” And Jesus answered him, “Blessed are you, Simon Bar-Jonah! For flesh and blood has not revealed this to you, but my Father who is in heaven</a:t>
            </a:r>
            <a:r>
              <a:rPr lang="en-US" sz="4400" dirty="0" smtClean="0">
                <a:solidFill>
                  <a:prstClr val="white"/>
                </a:solidFill>
                <a:latin typeface="Book Antiqua" panose="02040602050305030304" pitchFamily="18" charset="0"/>
              </a:rPr>
              <a:t>.</a:t>
            </a:r>
          </a:p>
          <a:p>
            <a:pPr algn="ctr"/>
            <a:r>
              <a:rPr lang="en-US" sz="4000" dirty="0" smtClean="0">
                <a:solidFill>
                  <a:prstClr val="white"/>
                </a:solidFill>
                <a:latin typeface="Book Antiqua" panose="02040602050305030304" pitchFamily="18" charset="0"/>
              </a:rPr>
              <a:t>(</a:t>
            </a:r>
            <a:r>
              <a:rPr lang="en-US" sz="4000" dirty="0">
                <a:solidFill>
                  <a:prstClr val="white"/>
                </a:solidFill>
                <a:latin typeface="Book Antiqua" panose="02040602050305030304" pitchFamily="18" charset="0"/>
              </a:rPr>
              <a:t>Matthew 16:16-17 ESV)</a:t>
            </a:r>
            <a:endParaRPr lang="en-US"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33667059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2"/>
            <a:ext cx="12188952" cy="6858001"/>
          </a:xfrm>
          <a:prstGeom prst="rect">
            <a:avLst/>
          </a:prstGeom>
        </p:spPr>
      </p:pic>
      <p:sp>
        <p:nvSpPr>
          <p:cNvPr id="4" name="Title 1"/>
          <p:cNvSpPr>
            <a:spLocks noGrp="1"/>
          </p:cNvSpPr>
          <p:nvPr>
            <p:ph type="title"/>
          </p:nvPr>
        </p:nvSpPr>
        <p:spPr>
          <a:xfrm>
            <a:off x="100202" y="328041"/>
            <a:ext cx="10894899" cy="1499616"/>
          </a:xfrm>
        </p:spPr>
        <p:txBody>
          <a:bodyPr>
            <a:noAutofit/>
          </a:bodyPr>
          <a:lstStyle/>
          <a:p>
            <a:r>
              <a:rPr lang="en-US" sz="7200" dirty="0" err="1" smtClean="0">
                <a:solidFill>
                  <a:schemeClr val="bg1"/>
                </a:solidFill>
              </a:rPr>
              <a:t>iV</a:t>
            </a:r>
            <a:r>
              <a:rPr lang="en-US" sz="7200" dirty="0" smtClean="0">
                <a:solidFill>
                  <a:schemeClr val="bg1"/>
                </a:solidFill>
              </a:rPr>
              <a:t>. What </a:t>
            </a:r>
            <a:r>
              <a:rPr lang="en-US" sz="7200" dirty="0" smtClean="0">
                <a:solidFill>
                  <a:schemeClr val="bg1"/>
                </a:solidFill>
              </a:rPr>
              <a:t>Does </a:t>
            </a:r>
            <a:r>
              <a:rPr lang="en-US" sz="7200" dirty="0" smtClean="0">
                <a:solidFill>
                  <a:schemeClr val="bg1"/>
                </a:solidFill>
              </a:rPr>
              <a:t>This Title Tell Us? </a:t>
            </a:r>
            <a:endParaRPr lang="en-US" sz="72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6185" y="1419225"/>
            <a:ext cx="10955841" cy="2985433"/>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a:t>
            </a:r>
          </a:p>
          <a:p>
            <a:pPr marL="914400" lvl="1" indent="-457200">
              <a:buAutoNum type="alphaLcPeriod"/>
            </a:pPr>
            <a:r>
              <a:rPr lang="en-US" sz="2400" dirty="0" smtClean="0">
                <a:solidFill>
                  <a:schemeClr val="bg1"/>
                </a:solidFill>
              </a:rPr>
              <a:t>This </a:t>
            </a:r>
            <a:r>
              <a:rPr lang="en-US" sz="2400" dirty="0">
                <a:solidFill>
                  <a:schemeClr val="bg1"/>
                </a:solidFill>
              </a:rPr>
              <a:t>question is central to the gospel: </a:t>
            </a:r>
          </a:p>
          <a:p>
            <a:pPr marL="1371600" lvl="2" indent="-457200">
              <a:buAutoNum type="arabicPeriod"/>
            </a:pPr>
            <a:r>
              <a:rPr lang="en-US" sz="2200" dirty="0" smtClean="0">
                <a:solidFill>
                  <a:schemeClr val="bg1"/>
                </a:solidFill>
              </a:rPr>
              <a:t>When </a:t>
            </a:r>
            <a:r>
              <a:rPr lang="en-US" sz="2200" dirty="0">
                <a:solidFill>
                  <a:schemeClr val="bg1"/>
                </a:solidFill>
              </a:rPr>
              <a:t>Jesus came to the region of Caesarea Philippi, he asked his disciples, “Who do people say the Son of Man is?” (Matt </a:t>
            </a:r>
            <a:r>
              <a:rPr lang="en-US" sz="2200" dirty="0" smtClean="0">
                <a:solidFill>
                  <a:schemeClr val="bg1"/>
                </a:solidFill>
              </a:rPr>
              <a:t>16:13)</a:t>
            </a:r>
          </a:p>
          <a:p>
            <a:pPr marL="1371600" lvl="2" indent="-457200">
              <a:buAutoNum type="arabicPeriod"/>
            </a:pPr>
            <a:r>
              <a:rPr lang="en-US" sz="2200" dirty="0" smtClean="0">
                <a:solidFill>
                  <a:schemeClr val="bg1"/>
                </a:solidFill>
              </a:rPr>
              <a:t>The </a:t>
            </a:r>
            <a:r>
              <a:rPr lang="en-US" sz="2200" dirty="0">
                <a:solidFill>
                  <a:schemeClr val="bg1"/>
                </a:solidFill>
              </a:rPr>
              <a:t>answer: The Son of Man is the Christ, the </a:t>
            </a:r>
            <a:r>
              <a:rPr lang="en-US" sz="2200" dirty="0" smtClean="0">
                <a:solidFill>
                  <a:schemeClr val="bg1"/>
                </a:solidFill>
              </a:rPr>
              <a:t>Messiah</a:t>
            </a:r>
          </a:p>
          <a:p>
            <a:pPr marL="914400" lvl="1" indent="-457200">
              <a:buAutoNum type="alphaLcPeriod"/>
            </a:pPr>
            <a:r>
              <a:rPr lang="en-US" sz="2400" dirty="0" smtClean="0">
                <a:solidFill>
                  <a:schemeClr val="bg1"/>
                </a:solidFill>
              </a:rPr>
              <a:t>Jesus </a:t>
            </a:r>
            <a:r>
              <a:rPr lang="en-US" sz="2400" dirty="0">
                <a:solidFill>
                  <a:schemeClr val="bg1"/>
                </a:solidFill>
              </a:rPr>
              <a:t>uses the breadth of the OT designation, “one like a son of man,” to fill it with </a:t>
            </a:r>
            <a:r>
              <a:rPr lang="en-US" sz="2400" u="sng" dirty="0">
                <a:solidFill>
                  <a:schemeClr val="bg1"/>
                </a:solidFill>
              </a:rPr>
              <a:t>messianic</a:t>
            </a:r>
            <a:r>
              <a:rPr lang="en-US" sz="2400" dirty="0">
                <a:solidFill>
                  <a:schemeClr val="bg1"/>
                </a:solidFill>
              </a:rPr>
              <a:t> content—categories rooted in the OT’s original description </a:t>
            </a:r>
            <a:endParaRPr lang="en-US" sz="2400" dirty="0" smtClean="0">
              <a:solidFill>
                <a:schemeClr val="bg1"/>
              </a:solidFill>
            </a:endParaRPr>
          </a:p>
          <a:p>
            <a:pPr marL="514350" indent="-514350">
              <a:buAutoNum type="arabicPeriod"/>
            </a:pPr>
            <a:endParaRPr lang="en-US" sz="2200" dirty="0" smtClean="0">
              <a:solidFill>
                <a:schemeClr val="bg1"/>
              </a:solidFill>
            </a:endParaRPr>
          </a:p>
        </p:txBody>
      </p:sp>
    </p:spTree>
    <p:extLst>
      <p:ext uri="{BB962C8B-B14F-4D97-AF65-F5344CB8AC3E}">
        <p14:creationId xmlns:p14="http://schemas.microsoft.com/office/powerpoint/2010/main" val="7361702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2"/>
            <a:ext cx="12188952" cy="6858001"/>
          </a:xfrm>
          <a:prstGeom prst="rect">
            <a:avLst/>
          </a:prstGeom>
        </p:spPr>
      </p:pic>
      <p:sp>
        <p:nvSpPr>
          <p:cNvPr id="4" name="Title 1"/>
          <p:cNvSpPr>
            <a:spLocks noGrp="1"/>
          </p:cNvSpPr>
          <p:nvPr>
            <p:ph type="title"/>
          </p:nvPr>
        </p:nvSpPr>
        <p:spPr>
          <a:xfrm>
            <a:off x="100202" y="328041"/>
            <a:ext cx="10894899" cy="1499616"/>
          </a:xfrm>
        </p:spPr>
        <p:txBody>
          <a:bodyPr>
            <a:noAutofit/>
          </a:bodyPr>
          <a:lstStyle/>
          <a:p>
            <a:r>
              <a:rPr lang="en-US" sz="7200" dirty="0" err="1" smtClean="0">
                <a:solidFill>
                  <a:schemeClr val="bg1"/>
                </a:solidFill>
              </a:rPr>
              <a:t>iV</a:t>
            </a:r>
            <a:r>
              <a:rPr lang="en-US" sz="7200" dirty="0" smtClean="0">
                <a:solidFill>
                  <a:schemeClr val="bg1"/>
                </a:solidFill>
              </a:rPr>
              <a:t>. What </a:t>
            </a:r>
            <a:r>
              <a:rPr lang="en-US" sz="7200" dirty="0" smtClean="0">
                <a:solidFill>
                  <a:schemeClr val="bg1"/>
                </a:solidFill>
              </a:rPr>
              <a:t>Does </a:t>
            </a:r>
            <a:r>
              <a:rPr lang="en-US" sz="7200" dirty="0" smtClean="0">
                <a:solidFill>
                  <a:schemeClr val="bg1"/>
                </a:solidFill>
              </a:rPr>
              <a:t>This Title Tell Us? </a:t>
            </a:r>
            <a:endParaRPr lang="en-US" sz="72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6185" y="1419225"/>
            <a:ext cx="10955841" cy="3724096"/>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a:t>
            </a:r>
          </a:p>
          <a:p>
            <a:pPr marL="914400" lvl="1" indent="-457200">
              <a:buAutoNum type="alphaLcPeriod"/>
            </a:pPr>
            <a:r>
              <a:rPr lang="en-US" sz="2400" dirty="0" smtClean="0">
                <a:solidFill>
                  <a:schemeClr val="bg1"/>
                </a:solidFill>
              </a:rPr>
              <a:t>This </a:t>
            </a:r>
            <a:r>
              <a:rPr lang="en-US" sz="2400" dirty="0">
                <a:solidFill>
                  <a:schemeClr val="bg1"/>
                </a:solidFill>
              </a:rPr>
              <a:t>question is central to the gospel: </a:t>
            </a:r>
          </a:p>
          <a:p>
            <a:pPr marL="1371600" lvl="2" indent="-457200">
              <a:buAutoNum type="arabicPeriod"/>
            </a:pPr>
            <a:r>
              <a:rPr lang="en-US" sz="2200" dirty="0" smtClean="0">
                <a:solidFill>
                  <a:schemeClr val="bg1"/>
                </a:solidFill>
              </a:rPr>
              <a:t>When </a:t>
            </a:r>
            <a:r>
              <a:rPr lang="en-US" sz="2200" dirty="0">
                <a:solidFill>
                  <a:schemeClr val="bg1"/>
                </a:solidFill>
              </a:rPr>
              <a:t>Jesus came to the region of Caesarea Philippi, he asked his disciples, “Who do people say the Son of Man is?” (Matt </a:t>
            </a:r>
            <a:r>
              <a:rPr lang="en-US" sz="2200" dirty="0" smtClean="0">
                <a:solidFill>
                  <a:schemeClr val="bg1"/>
                </a:solidFill>
              </a:rPr>
              <a:t>16:13)</a:t>
            </a:r>
          </a:p>
          <a:p>
            <a:pPr marL="1371600" lvl="2" indent="-457200">
              <a:buAutoNum type="arabicPeriod"/>
            </a:pPr>
            <a:r>
              <a:rPr lang="en-US" sz="2200" dirty="0" smtClean="0">
                <a:solidFill>
                  <a:schemeClr val="bg1"/>
                </a:solidFill>
              </a:rPr>
              <a:t>The </a:t>
            </a:r>
            <a:r>
              <a:rPr lang="en-US" sz="2200" dirty="0">
                <a:solidFill>
                  <a:schemeClr val="bg1"/>
                </a:solidFill>
              </a:rPr>
              <a:t>answer: The Son of Man is the Christ, the </a:t>
            </a:r>
            <a:r>
              <a:rPr lang="en-US" sz="2200" dirty="0" smtClean="0">
                <a:solidFill>
                  <a:schemeClr val="bg1"/>
                </a:solidFill>
              </a:rPr>
              <a:t>Messiah</a:t>
            </a:r>
          </a:p>
          <a:p>
            <a:pPr marL="914400" lvl="1" indent="-457200">
              <a:buAutoNum type="alphaLcPeriod"/>
            </a:pPr>
            <a:r>
              <a:rPr lang="en-US" sz="2400" dirty="0" smtClean="0">
                <a:solidFill>
                  <a:schemeClr val="bg1"/>
                </a:solidFill>
              </a:rPr>
              <a:t>Jesus </a:t>
            </a:r>
            <a:r>
              <a:rPr lang="en-US" sz="2400" dirty="0">
                <a:solidFill>
                  <a:schemeClr val="bg1"/>
                </a:solidFill>
              </a:rPr>
              <a:t>uses the breadth of the OT designation, “one like a son of man,” to fill it with messianic content—categories rooted in the OT’s original description </a:t>
            </a:r>
            <a:endParaRPr lang="en-US" sz="2400" dirty="0" smtClean="0">
              <a:solidFill>
                <a:schemeClr val="bg1"/>
              </a:solidFill>
            </a:endParaRPr>
          </a:p>
          <a:p>
            <a:pPr marL="914400" lvl="1" indent="-457200">
              <a:buAutoNum type="alphaLcPeriod"/>
            </a:pPr>
            <a:r>
              <a:rPr lang="en-US" sz="2400" dirty="0" smtClean="0">
                <a:solidFill>
                  <a:schemeClr val="bg1"/>
                </a:solidFill>
              </a:rPr>
              <a:t>Jesus </a:t>
            </a:r>
            <a:r>
              <a:rPr lang="en-US" sz="2400" dirty="0">
                <a:solidFill>
                  <a:schemeClr val="bg1"/>
                </a:solidFill>
              </a:rPr>
              <a:t>shows that the title corresponds with the major movements of Jesus’ life and the reality of the gospel: </a:t>
            </a:r>
            <a:endParaRPr lang="en-US" sz="2400" dirty="0" smtClean="0">
              <a:solidFill>
                <a:schemeClr val="bg1"/>
              </a:solidFill>
            </a:endParaRPr>
          </a:p>
          <a:p>
            <a:pPr marL="514350" indent="-514350">
              <a:buAutoNum type="arabicPeriod"/>
            </a:pPr>
            <a:endParaRPr lang="en-US" sz="2200" dirty="0" smtClean="0">
              <a:solidFill>
                <a:schemeClr val="bg1"/>
              </a:solidFill>
            </a:endParaRPr>
          </a:p>
        </p:txBody>
      </p:sp>
    </p:spTree>
    <p:extLst>
      <p:ext uri="{BB962C8B-B14F-4D97-AF65-F5344CB8AC3E}">
        <p14:creationId xmlns:p14="http://schemas.microsoft.com/office/powerpoint/2010/main" val="21988976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2"/>
            <a:ext cx="12188952" cy="6858001"/>
          </a:xfrm>
          <a:prstGeom prst="rect">
            <a:avLst/>
          </a:prstGeom>
        </p:spPr>
      </p:pic>
      <p:sp>
        <p:nvSpPr>
          <p:cNvPr id="4" name="Title 1"/>
          <p:cNvSpPr>
            <a:spLocks noGrp="1"/>
          </p:cNvSpPr>
          <p:nvPr>
            <p:ph type="title"/>
          </p:nvPr>
        </p:nvSpPr>
        <p:spPr>
          <a:xfrm>
            <a:off x="100202" y="328041"/>
            <a:ext cx="10894899" cy="1499616"/>
          </a:xfrm>
        </p:spPr>
        <p:txBody>
          <a:bodyPr>
            <a:noAutofit/>
          </a:bodyPr>
          <a:lstStyle/>
          <a:p>
            <a:r>
              <a:rPr lang="en-US" sz="7200" dirty="0" err="1" smtClean="0">
                <a:solidFill>
                  <a:schemeClr val="bg1"/>
                </a:solidFill>
              </a:rPr>
              <a:t>iV</a:t>
            </a:r>
            <a:r>
              <a:rPr lang="en-US" sz="7200" dirty="0" smtClean="0">
                <a:solidFill>
                  <a:schemeClr val="bg1"/>
                </a:solidFill>
              </a:rPr>
              <a:t>. What </a:t>
            </a:r>
            <a:r>
              <a:rPr lang="en-US" sz="7200" dirty="0" smtClean="0">
                <a:solidFill>
                  <a:schemeClr val="bg1"/>
                </a:solidFill>
              </a:rPr>
              <a:t>Does </a:t>
            </a:r>
            <a:r>
              <a:rPr lang="en-US" sz="7200" dirty="0" smtClean="0">
                <a:solidFill>
                  <a:schemeClr val="bg1"/>
                </a:solidFill>
              </a:rPr>
              <a:t>This Title Tell Us? </a:t>
            </a:r>
            <a:endParaRPr lang="en-US" sz="72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6185" y="1419225"/>
            <a:ext cx="10955841" cy="4401205"/>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a:t>
            </a:r>
          </a:p>
          <a:p>
            <a:pPr marL="914400" lvl="1" indent="-457200">
              <a:buAutoNum type="alphaLcPeriod"/>
            </a:pPr>
            <a:r>
              <a:rPr lang="en-US" sz="2400" dirty="0" smtClean="0">
                <a:solidFill>
                  <a:schemeClr val="bg1"/>
                </a:solidFill>
              </a:rPr>
              <a:t>This </a:t>
            </a:r>
            <a:r>
              <a:rPr lang="en-US" sz="2400" dirty="0">
                <a:solidFill>
                  <a:schemeClr val="bg1"/>
                </a:solidFill>
              </a:rPr>
              <a:t>question is central to the gospel: </a:t>
            </a:r>
          </a:p>
          <a:p>
            <a:pPr marL="1371600" lvl="2" indent="-457200">
              <a:buAutoNum type="arabicPeriod"/>
            </a:pPr>
            <a:r>
              <a:rPr lang="en-US" sz="2200" dirty="0" smtClean="0">
                <a:solidFill>
                  <a:schemeClr val="bg1"/>
                </a:solidFill>
              </a:rPr>
              <a:t>When </a:t>
            </a:r>
            <a:r>
              <a:rPr lang="en-US" sz="2200" dirty="0">
                <a:solidFill>
                  <a:schemeClr val="bg1"/>
                </a:solidFill>
              </a:rPr>
              <a:t>Jesus came to the region of Caesarea Philippi, he asked his disciples, “Who do people say the Son of Man is?” (Matt </a:t>
            </a:r>
            <a:r>
              <a:rPr lang="en-US" sz="2200" dirty="0" smtClean="0">
                <a:solidFill>
                  <a:schemeClr val="bg1"/>
                </a:solidFill>
              </a:rPr>
              <a:t>16:13)</a:t>
            </a:r>
          </a:p>
          <a:p>
            <a:pPr marL="1371600" lvl="2" indent="-457200">
              <a:buAutoNum type="arabicPeriod"/>
            </a:pPr>
            <a:r>
              <a:rPr lang="en-US" sz="2200" dirty="0" smtClean="0">
                <a:solidFill>
                  <a:schemeClr val="bg1"/>
                </a:solidFill>
              </a:rPr>
              <a:t>The </a:t>
            </a:r>
            <a:r>
              <a:rPr lang="en-US" sz="2200" dirty="0">
                <a:solidFill>
                  <a:schemeClr val="bg1"/>
                </a:solidFill>
              </a:rPr>
              <a:t>answer: The Son of Man is the Christ, the </a:t>
            </a:r>
            <a:r>
              <a:rPr lang="en-US" sz="2200" dirty="0" smtClean="0">
                <a:solidFill>
                  <a:schemeClr val="bg1"/>
                </a:solidFill>
              </a:rPr>
              <a:t>Messiah</a:t>
            </a:r>
          </a:p>
          <a:p>
            <a:pPr marL="914400" lvl="1" indent="-457200">
              <a:buAutoNum type="alphaLcPeriod"/>
            </a:pPr>
            <a:r>
              <a:rPr lang="en-US" sz="2400" dirty="0" smtClean="0">
                <a:solidFill>
                  <a:schemeClr val="bg1"/>
                </a:solidFill>
              </a:rPr>
              <a:t>Jesus </a:t>
            </a:r>
            <a:r>
              <a:rPr lang="en-US" sz="2400" dirty="0">
                <a:solidFill>
                  <a:schemeClr val="bg1"/>
                </a:solidFill>
              </a:rPr>
              <a:t>uses the breadth of the OT designation, “one like a son of man,” to fill it with messianic content—categories rooted in the OT’s original description </a:t>
            </a:r>
            <a:endParaRPr lang="en-US" sz="2400" dirty="0" smtClean="0">
              <a:solidFill>
                <a:schemeClr val="bg1"/>
              </a:solidFill>
            </a:endParaRPr>
          </a:p>
          <a:p>
            <a:pPr marL="914400" lvl="1" indent="-457200">
              <a:buAutoNum type="alphaLcPeriod"/>
            </a:pPr>
            <a:r>
              <a:rPr lang="en-US" sz="2400" dirty="0" smtClean="0">
                <a:solidFill>
                  <a:schemeClr val="bg1"/>
                </a:solidFill>
              </a:rPr>
              <a:t>Jesus </a:t>
            </a:r>
            <a:r>
              <a:rPr lang="en-US" sz="2400" dirty="0">
                <a:solidFill>
                  <a:schemeClr val="bg1"/>
                </a:solidFill>
              </a:rPr>
              <a:t>shows that the title corresponds with the major movements of Jesus’ life and the reality of the gospel: </a:t>
            </a:r>
            <a:endParaRPr lang="en-US" sz="2400" dirty="0" smtClean="0">
              <a:solidFill>
                <a:schemeClr val="bg1"/>
              </a:solidFill>
            </a:endParaRPr>
          </a:p>
          <a:p>
            <a:pPr marL="1371600" lvl="2" indent="-457200">
              <a:buAutoNum type="arabicPeriod"/>
            </a:pPr>
            <a:r>
              <a:rPr lang="en-US" sz="2200" dirty="0" smtClean="0">
                <a:solidFill>
                  <a:schemeClr val="bg1"/>
                </a:solidFill>
              </a:rPr>
              <a:t>The </a:t>
            </a:r>
            <a:r>
              <a:rPr lang="en-US" sz="2200" dirty="0">
                <a:solidFill>
                  <a:schemeClr val="bg1"/>
                </a:solidFill>
              </a:rPr>
              <a:t>Son of Man concerns the Messiah’s earthly teaching, death and resurrection, and future </a:t>
            </a:r>
            <a:r>
              <a:rPr lang="en-US" sz="2200" dirty="0" smtClean="0">
                <a:solidFill>
                  <a:schemeClr val="bg1"/>
                </a:solidFill>
              </a:rPr>
              <a:t>return</a:t>
            </a:r>
          </a:p>
          <a:p>
            <a:pPr marL="514350" indent="-514350">
              <a:buAutoNum type="arabicPeriod"/>
            </a:pPr>
            <a:endParaRPr lang="en-US" sz="2200" dirty="0" smtClean="0">
              <a:solidFill>
                <a:schemeClr val="bg1"/>
              </a:solidFill>
            </a:endParaRPr>
          </a:p>
        </p:txBody>
      </p:sp>
    </p:spTree>
    <p:extLst>
      <p:ext uri="{BB962C8B-B14F-4D97-AF65-F5344CB8AC3E}">
        <p14:creationId xmlns:p14="http://schemas.microsoft.com/office/powerpoint/2010/main" val="1009921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2"/>
            <a:ext cx="12188952" cy="6858001"/>
          </a:xfrm>
          <a:prstGeom prst="rect">
            <a:avLst/>
          </a:prstGeom>
        </p:spPr>
      </p:pic>
      <p:sp>
        <p:nvSpPr>
          <p:cNvPr id="4" name="Title 1"/>
          <p:cNvSpPr>
            <a:spLocks noGrp="1"/>
          </p:cNvSpPr>
          <p:nvPr>
            <p:ph type="title"/>
          </p:nvPr>
        </p:nvSpPr>
        <p:spPr>
          <a:xfrm>
            <a:off x="100202" y="328041"/>
            <a:ext cx="10894899" cy="1499616"/>
          </a:xfrm>
        </p:spPr>
        <p:txBody>
          <a:bodyPr>
            <a:noAutofit/>
          </a:bodyPr>
          <a:lstStyle/>
          <a:p>
            <a:r>
              <a:rPr lang="en-US" sz="7200" dirty="0" err="1" smtClean="0">
                <a:solidFill>
                  <a:schemeClr val="bg1"/>
                </a:solidFill>
              </a:rPr>
              <a:t>iV</a:t>
            </a:r>
            <a:r>
              <a:rPr lang="en-US" sz="7200" dirty="0" smtClean="0">
                <a:solidFill>
                  <a:schemeClr val="bg1"/>
                </a:solidFill>
              </a:rPr>
              <a:t>. What </a:t>
            </a:r>
            <a:r>
              <a:rPr lang="en-US" sz="7200" dirty="0" smtClean="0">
                <a:solidFill>
                  <a:schemeClr val="bg1"/>
                </a:solidFill>
              </a:rPr>
              <a:t>Does </a:t>
            </a:r>
            <a:r>
              <a:rPr lang="en-US" sz="7200" dirty="0" smtClean="0">
                <a:solidFill>
                  <a:schemeClr val="bg1"/>
                </a:solidFill>
              </a:rPr>
              <a:t>This Title Tell Us? </a:t>
            </a:r>
            <a:endParaRPr lang="en-US" sz="72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6185" y="1419225"/>
            <a:ext cx="10955841" cy="4739759"/>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a:t>
            </a:r>
          </a:p>
          <a:p>
            <a:pPr marL="914400" lvl="1" indent="-457200">
              <a:buAutoNum type="alphaLcPeriod"/>
            </a:pPr>
            <a:r>
              <a:rPr lang="en-US" sz="2400" dirty="0" smtClean="0">
                <a:solidFill>
                  <a:schemeClr val="bg1"/>
                </a:solidFill>
              </a:rPr>
              <a:t>This </a:t>
            </a:r>
            <a:r>
              <a:rPr lang="en-US" sz="2400" dirty="0">
                <a:solidFill>
                  <a:schemeClr val="bg1"/>
                </a:solidFill>
              </a:rPr>
              <a:t>question is central to the gospel: </a:t>
            </a:r>
          </a:p>
          <a:p>
            <a:pPr marL="1371600" lvl="2" indent="-457200">
              <a:buAutoNum type="arabicPeriod"/>
            </a:pPr>
            <a:r>
              <a:rPr lang="en-US" sz="2200" dirty="0" smtClean="0">
                <a:solidFill>
                  <a:schemeClr val="bg1"/>
                </a:solidFill>
              </a:rPr>
              <a:t>When </a:t>
            </a:r>
            <a:r>
              <a:rPr lang="en-US" sz="2200" dirty="0">
                <a:solidFill>
                  <a:schemeClr val="bg1"/>
                </a:solidFill>
              </a:rPr>
              <a:t>Jesus came to the region of Caesarea Philippi, he asked his disciples, “Who do people say the Son of Man is?” (Matt </a:t>
            </a:r>
            <a:r>
              <a:rPr lang="en-US" sz="2200" dirty="0" smtClean="0">
                <a:solidFill>
                  <a:schemeClr val="bg1"/>
                </a:solidFill>
              </a:rPr>
              <a:t>16:13)</a:t>
            </a:r>
          </a:p>
          <a:p>
            <a:pPr marL="1371600" lvl="2" indent="-457200">
              <a:buAutoNum type="arabicPeriod"/>
            </a:pPr>
            <a:r>
              <a:rPr lang="en-US" sz="2200" dirty="0" smtClean="0">
                <a:solidFill>
                  <a:schemeClr val="bg1"/>
                </a:solidFill>
              </a:rPr>
              <a:t>The </a:t>
            </a:r>
            <a:r>
              <a:rPr lang="en-US" sz="2200" dirty="0">
                <a:solidFill>
                  <a:schemeClr val="bg1"/>
                </a:solidFill>
              </a:rPr>
              <a:t>answer: The Son of Man is the Christ, the </a:t>
            </a:r>
            <a:r>
              <a:rPr lang="en-US" sz="2200" dirty="0" smtClean="0">
                <a:solidFill>
                  <a:schemeClr val="bg1"/>
                </a:solidFill>
              </a:rPr>
              <a:t>Messiah</a:t>
            </a:r>
          </a:p>
          <a:p>
            <a:pPr marL="914400" lvl="1" indent="-457200">
              <a:buAutoNum type="alphaLcPeriod"/>
            </a:pPr>
            <a:r>
              <a:rPr lang="en-US" sz="2400" dirty="0" smtClean="0">
                <a:solidFill>
                  <a:schemeClr val="bg1"/>
                </a:solidFill>
              </a:rPr>
              <a:t>Jesus </a:t>
            </a:r>
            <a:r>
              <a:rPr lang="en-US" sz="2400" dirty="0">
                <a:solidFill>
                  <a:schemeClr val="bg1"/>
                </a:solidFill>
              </a:rPr>
              <a:t>uses the breadth of the OT designation, “one like a son of man,” to fill it with messianic content—categories rooted in the OT’s original description </a:t>
            </a:r>
            <a:endParaRPr lang="en-US" sz="2400" dirty="0" smtClean="0">
              <a:solidFill>
                <a:schemeClr val="bg1"/>
              </a:solidFill>
            </a:endParaRPr>
          </a:p>
          <a:p>
            <a:pPr marL="914400" lvl="1" indent="-457200">
              <a:buAutoNum type="alphaLcPeriod"/>
            </a:pPr>
            <a:r>
              <a:rPr lang="en-US" sz="2400" dirty="0" smtClean="0">
                <a:solidFill>
                  <a:schemeClr val="bg1"/>
                </a:solidFill>
              </a:rPr>
              <a:t>Jesus </a:t>
            </a:r>
            <a:r>
              <a:rPr lang="en-US" sz="2400" dirty="0">
                <a:solidFill>
                  <a:schemeClr val="bg1"/>
                </a:solidFill>
              </a:rPr>
              <a:t>shows that the title corresponds with the major movements of Jesus’ life and the reality of the gospel: </a:t>
            </a:r>
            <a:endParaRPr lang="en-US" sz="2400" dirty="0" smtClean="0">
              <a:solidFill>
                <a:schemeClr val="bg1"/>
              </a:solidFill>
            </a:endParaRPr>
          </a:p>
          <a:p>
            <a:pPr marL="1371600" lvl="2" indent="-457200">
              <a:buAutoNum type="arabicPeriod"/>
            </a:pPr>
            <a:r>
              <a:rPr lang="en-US" sz="2200" dirty="0" smtClean="0">
                <a:solidFill>
                  <a:schemeClr val="bg1"/>
                </a:solidFill>
              </a:rPr>
              <a:t>The </a:t>
            </a:r>
            <a:r>
              <a:rPr lang="en-US" sz="2200" dirty="0">
                <a:solidFill>
                  <a:schemeClr val="bg1"/>
                </a:solidFill>
              </a:rPr>
              <a:t>Son of Man concerns the Messiah’s earthly teaching, death and resurrection, and future </a:t>
            </a:r>
            <a:r>
              <a:rPr lang="en-US" sz="2200" dirty="0" smtClean="0">
                <a:solidFill>
                  <a:schemeClr val="bg1"/>
                </a:solidFill>
              </a:rPr>
              <a:t>return</a:t>
            </a:r>
          </a:p>
          <a:p>
            <a:pPr marL="1371600" lvl="2" indent="-457200">
              <a:buAutoNum type="arabicPeriod"/>
            </a:pPr>
            <a:r>
              <a:rPr lang="en-US" sz="2200" dirty="0" smtClean="0">
                <a:solidFill>
                  <a:schemeClr val="bg1"/>
                </a:solidFill>
              </a:rPr>
              <a:t>This </a:t>
            </a:r>
            <a:r>
              <a:rPr lang="en-US" sz="2200" dirty="0">
                <a:solidFill>
                  <a:schemeClr val="bg1"/>
                </a:solidFill>
              </a:rPr>
              <a:t>the Son of Man designation is tied to “the gospel explained,” “the gospel inaugurated,” and “the gospel </a:t>
            </a:r>
            <a:r>
              <a:rPr lang="en-US" sz="2200" dirty="0" smtClean="0">
                <a:solidFill>
                  <a:schemeClr val="bg1"/>
                </a:solidFill>
              </a:rPr>
              <a:t>consummated”</a:t>
            </a:r>
          </a:p>
        </p:txBody>
      </p:sp>
    </p:spTree>
    <p:extLst>
      <p:ext uri="{BB962C8B-B14F-4D97-AF65-F5344CB8AC3E}">
        <p14:creationId xmlns:p14="http://schemas.microsoft.com/office/powerpoint/2010/main" val="34958280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2"/>
            <a:ext cx="12188952" cy="6858001"/>
          </a:xfrm>
          <a:prstGeom prst="rect">
            <a:avLst/>
          </a:prstGeom>
        </p:spPr>
      </p:pic>
      <p:sp>
        <p:nvSpPr>
          <p:cNvPr id="4" name="Title 1"/>
          <p:cNvSpPr>
            <a:spLocks noGrp="1"/>
          </p:cNvSpPr>
          <p:nvPr>
            <p:ph type="title"/>
          </p:nvPr>
        </p:nvSpPr>
        <p:spPr>
          <a:xfrm>
            <a:off x="100202" y="328041"/>
            <a:ext cx="10894899" cy="1499616"/>
          </a:xfrm>
        </p:spPr>
        <p:txBody>
          <a:bodyPr>
            <a:noAutofit/>
          </a:bodyPr>
          <a:lstStyle/>
          <a:p>
            <a:r>
              <a:rPr lang="en-US" sz="7200" dirty="0" err="1" smtClean="0">
                <a:solidFill>
                  <a:schemeClr val="bg1"/>
                </a:solidFill>
              </a:rPr>
              <a:t>iV</a:t>
            </a:r>
            <a:r>
              <a:rPr lang="en-US" sz="7200" dirty="0" smtClean="0">
                <a:solidFill>
                  <a:schemeClr val="bg1"/>
                </a:solidFill>
              </a:rPr>
              <a:t>. What </a:t>
            </a:r>
            <a:r>
              <a:rPr lang="en-US" sz="7200" dirty="0" smtClean="0">
                <a:solidFill>
                  <a:schemeClr val="bg1"/>
                </a:solidFill>
              </a:rPr>
              <a:t>Does </a:t>
            </a:r>
            <a:r>
              <a:rPr lang="en-US" sz="7200" dirty="0" smtClean="0">
                <a:solidFill>
                  <a:schemeClr val="bg1"/>
                </a:solidFill>
              </a:rPr>
              <a:t>This Title Tell Us? </a:t>
            </a:r>
            <a:endParaRPr lang="en-US" sz="72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6185" y="1419225"/>
            <a:ext cx="10955841" cy="5816977"/>
          </a:xfrm>
          <a:prstGeom prst="rect">
            <a:avLst/>
          </a:prstGeom>
          <a:noFill/>
        </p:spPr>
        <p:txBody>
          <a:bodyPr wrap="square" rtlCol="0">
            <a:spAutoFit/>
          </a:bodyPr>
          <a:lstStyle/>
          <a:p>
            <a:pPr marL="514350" indent="-514350">
              <a:buAutoNum type="arabicPeriod"/>
            </a:pPr>
            <a:r>
              <a:rPr lang="en-US" sz="2800" dirty="0" smtClean="0">
                <a:solidFill>
                  <a:schemeClr val="bg1"/>
                </a:solidFill>
              </a:rPr>
              <a:t>Introduction</a:t>
            </a:r>
            <a:r>
              <a:rPr lang="en-US" sz="2800" dirty="0">
                <a:solidFill>
                  <a:schemeClr val="bg1"/>
                </a:solidFill>
              </a:rPr>
              <a:t>: </a:t>
            </a:r>
          </a:p>
          <a:p>
            <a:pPr marL="914400" lvl="1" indent="-457200">
              <a:buAutoNum type="alphaLcPeriod"/>
            </a:pPr>
            <a:r>
              <a:rPr lang="en-US" sz="2400" dirty="0" smtClean="0">
                <a:solidFill>
                  <a:schemeClr val="bg1"/>
                </a:solidFill>
              </a:rPr>
              <a:t>This </a:t>
            </a:r>
            <a:r>
              <a:rPr lang="en-US" sz="2400" dirty="0">
                <a:solidFill>
                  <a:schemeClr val="bg1"/>
                </a:solidFill>
              </a:rPr>
              <a:t>question is central to the gospel: </a:t>
            </a:r>
          </a:p>
          <a:p>
            <a:pPr marL="1371600" lvl="2" indent="-457200">
              <a:buAutoNum type="arabicPeriod"/>
            </a:pPr>
            <a:r>
              <a:rPr lang="en-US" sz="2200" dirty="0" smtClean="0">
                <a:solidFill>
                  <a:schemeClr val="bg1"/>
                </a:solidFill>
              </a:rPr>
              <a:t>When </a:t>
            </a:r>
            <a:r>
              <a:rPr lang="en-US" sz="2200" dirty="0">
                <a:solidFill>
                  <a:schemeClr val="bg1"/>
                </a:solidFill>
              </a:rPr>
              <a:t>Jesus came to the region of Caesarea Philippi, he asked his disciples, “Who do people say the Son of Man is?” (Matt </a:t>
            </a:r>
            <a:r>
              <a:rPr lang="en-US" sz="2200" dirty="0" smtClean="0">
                <a:solidFill>
                  <a:schemeClr val="bg1"/>
                </a:solidFill>
              </a:rPr>
              <a:t>16:13)</a:t>
            </a:r>
          </a:p>
          <a:p>
            <a:pPr marL="1371600" lvl="2" indent="-457200">
              <a:buAutoNum type="arabicPeriod"/>
            </a:pPr>
            <a:r>
              <a:rPr lang="en-US" sz="2200" dirty="0" smtClean="0">
                <a:solidFill>
                  <a:schemeClr val="bg1"/>
                </a:solidFill>
              </a:rPr>
              <a:t>The </a:t>
            </a:r>
            <a:r>
              <a:rPr lang="en-US" sz="2200" dirty="0">
                <a:solidFill>
                  <a:schemeClr val="bg1"/>
                </a:solidFill>
              </a:rPr>
              <a:t>answer: The Son of Man is the Christ, the </a:t>
            </a:r>
            <a:r>
              <a:rPr lang="en-US" sz="2200" dirty="0" smtClean="0">
                <a:solidFill>
                  <a:schemeClr val="bg1"/>
                </a:solidFill>
              </a:rPr>
              <a:t>Messiah</a:t>
            </a:r>
          </a:p>
          <a:p>
            <a:pPr marL="914400" lvl="1" indent="-457200">
              <a:buAutoNum type="alphaLcPeriod"/>
            </a:pPr>
            <a:r>
              <a:rPr lang="en-US" sz="2400" dirty="0" smtClean="0">
                <a:solidFill>
                  <a:schemeClr val="bg1"/>
                </a:solidFill>
              </a:rPr>
              <a:t>Jesus </a:t>
            </a:r>
            <a:r>
              <a:rPr lang="en-US" sz="2400" dirty="0">
                <a:solidFill>
                  <a:schemeClr val="bg1"/>
                </a:solidFill>
              </a:rPr>
              <a:t>uses the breadth of the OT designation, “one like a son of man,” to fill it with messianic content—categories rooted in the OT’s original description </a:t>
            </a:r>
            <a:endParaRPr lang="en-US" sz="2400" dirty="0" smtClean="0">
              <a:solidFill>
                <a:schemeClr val="bg1"/>
              </a:solidFill>
            </a:endParaRPr>
          </a:p>
          <a:p>
            <a:pPr marL="914400" lvl="1" indent="-457200">
              <a:buAutoNum type="alphaLcPeriod"/>
            </a:pPr>
            <a:r>
              <a:rPr lang="en-US" sz="2400" dirty="0" smtClean="0">
                <a:solidFill>
                  <a:schemeClr val="bg1"/>
                </a:solidFill>
              </a:rPr>
              <a:t>Jesus </a:t>
            </a:r>
            <a:r>
              <a:rPr lang="en-US" sz="2400" dirty="0">
                <a:solidFill>
                  <a:schemeClr val="bg1"/>
                </a:solidFill>
              </a:rPr>
              <a:t>shows that the title corresponds with the major movements of Jesus’ life and the reality of the gospel: </a:t>
            </a:r>
            <a:endParaRPr lang="en-US" sz="2400" dirty="0" smtClean="0">
              <a:solidFill>
                <a:schemeClr val="bg1"/>
              </a:solidFill>
            </a:endParaRPr>
          </a:p>
          <a:p>
            <a:pPr marL="1371600" lvl="2" indent="-457200">
              <a:buAutoNum type="arabicPeriod"/>
            </a:pPr>
            <a:r>
              <a:rPr lang="en-US" sz="2200" dirty="0" smtClean="0">
                <a:solidFill>
                  <a:schemeClr val="bg1"/>
                </a:solidFill>
              </a:rPr>
              <a:t>The </a:t>
            </a:r>
            <a:r>
              <a:rPr lang="en-US" sz="2200" dirty="0">
                <a:solidFill>
                  <a:schemeClr val="bg1"/>
                </a:solidFill>
              </a:rPr>
              <a:t>Son of Man concerns the Messiah’s earthly teaching, death and resurrection, and future </a:t>
            </a:r>
            <a:r>
              <a:rPr lang="en-US" sz="2200" dirty="0" smtClean="0">
                <a:solidFill>
                  <a:schemeClr val="bg1"/>
                </a:solidFill>
              </a:rPr>
              <a:t>return</a:t>
            </a:r>
          </a:p>
          <a:p>
            <a:pPr marL="1371600" lvl="2" indent="-457200">
              <a:buAutoNum type="arabicPeriod"/>
            </a:pPr>
            <a:r>
              <a:rPr lang="en-US" sz="2200" dirty="0" smtClean="0">
                <a:solidFill>
                  <a:schemeClr val="bg1"/>
                </a:solidFill>
              </a:rPr>
              <a:t>This </a:t>
            </a:r>
            <a:r>
              <a:rPr lang="en-US" sz="2200" dirty="0">
                <a:solidFill>
                  <a:schemeClr val="bg1"/>
                </a:solidFill>
              </a:rPr>
              <a:t>the Son of Man designation is tied to “the gospel explained,” “the gospel inaugurated,” and “the gospel </a:t>
            </a:r>
            <a:r>
              <a:rPr lang="en-US" sz="2200" dirty="0" smtClean="0">
                <a:solidFill>
                  <a:schemeClr val="bg1"/>
                </a:solidFill>
              </a:rPr>
              <a:t>consummated”</a:t>
            </a:r>
          </a:p>
          <a:p>
            <a:pPr marL="914400" lvl="1" indent="-457200">
              <a:buAutoNum type="alphaLcPeriod"/>
            </a:pPr>
            <a:r>
              <a:rPr lang="en-US" sz="2400" dirty="0" smtClean="0">
                <a:solidFill>
                  <a:schemeClr val="bg1"/>
                </a:solidFill>
              </a:rPr>
              <a:t>The </a:t>
            </a:r>
            <a:r>
              <a:rPr lang="en-US" sz="2400" dirty="0">
                <a:solidFill>
                  <a:schemeClr val="bg1"/>
                </a:solidFill>
              </a:rPr>
              <a:t>fulfillment of the Messianic Seed, Messianic Servant, and Messianic King are each on display in Christ as the Son of Man </a:t>
            </a:r>
          </a:p>
          <a:p>
            <a:pPr marL="514350" indent="-514350">
              <a:buAutoNum type="arabicPeriod"/>
            </a:pPr>
            <a:endParaRPr lang="en-US" sz="2200" dirty="0" smtClean="0">
              <a:solidFill>
                <a:schemeClr val="bg1"/>
              </a:solidFill>
            </a:endParaRPr>
          </a:p>
        </p:txBody>
      </p:sp>
    </p:spTree>
    <p:extLst>
      <p:ext uri="{BB962C8B-B14F-4D97-AF65-F5344CB8AC3E}">
        <p14:creationId xmlns:p14="http://schemas.microsoft.com/office/powerpoint/2010/main" val="18124031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1"/>
          </a:xfrm>
          <a:prstGeom prst="rect">
            <a:avLst/>
          </a:prstGeom>
        </p:spPr>
      </p:pic>
      <p:sp>
        <p:nvSpPr>
          <p:cNvPr id="4" name="Title 1"/>
          <p:cNvSpPr>
            <a:spLocks noGrp="1"/>
          </p:cNvSpPr>
          <p:nvPr>
            <p:ph type="title"/>
          </p:nvPr>
        </p:nvSpPr>
        <p:spPr>
          <a:xfrm>
            <a:off x="100202" y="328041"/>
            <a:ext cx="10894899" cy="1499616"/>
          </a:xfrm>
        </p:spPr>
        <p:txBody>
          <a:bodyPr>
            <a:noAutofit/>
          </a:bodyPr>
          <a:lstStyle/>
          <a:p>
            <a:r>
              <a:rPr lang="en-US" sz="7200" dirty="0" err="1" smtClean="0">
                <a:solidFill>
                  <a:schemeClr val="bg1"/>
                </a:solidFill>
              </a:rPr>
              <a:t>iV</a:t>
            </a:r>
            <a:r>
              <a:rPr lang="en-US" sz="7200" dirty="0" smtClean="0">
                <a:solidFill>
                  <a:schemeClr val="bg1"/>
                </a:solidFill>
              </a:rPr>
              <a:t>. What </a:t>
            </a:r>
            <a:r>
              <a:rPr lang="en-US" sz="7200" dirty="0" smtClean="0">
                <a:solidFill>
                  <a:schemeClr val="bg1"/>
                </a:solidFill>
              </a:rPr>
              <a:t>Does </a:t>
            </a:r>
            <a:r>
              <a:rPr lang="en-US" sz="7200" dirty="0" smtClean="0">
                <a:solidFill>
                  <a:schemeClr val="bg1"/>
                </a:solidFill>
              </a:rPr>
              <a:t>This Title Tell Us? </a:t>
            </a:r>
            <a:endParaRPr lang="en-US" sz="72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6185" y="1419225"/>
            <a:ext cx="10955841" cy="2246769"/>
          </a:xfrm>
          <a:prstGeom prst="rect">
            <a:avLst/>
          </a:prstGeom>
          <a:noFill/>
        </p:spPr>
        <p:txBody>
          <a:bodyPr wrap="square" rtlCol="0">
            <a:spAutoFit/>
          </a:bodyPr>
          <a:lstStyle/>
          <a:p>
            <a:pPr marL="514350" indent="-514350">
              <a:buFontTx/>
              <a:buAutoNum type="arabicPeriod"/>
            </a:pPr>
            <a:r>
              <a:rPr lang="en-US" sz="2800" dirty="0" smtClean="0">
                <a:solidFill>
                  <a:prstClr val="white"/>
                </a:solidFill>
              </a:rPr>
              <a:t>Introduction</a:t>
            </a:r>
            <a:r>
              <a:rPr lang="en-US" sz="2800" dirty="0">
                <a:solidFill>
                  <a:prstClr val="white"/>
                </a:solidFill>
              </a:rPr>
              <a:t>: </a:t>
            </a:r>
            <a:endParaRPr lang="en-US" sz="2800" dirty="0" smtClean="0">
              <a:solidFill>
                <a:prstClr val="white"/>
              </a:solidFill>
            </a:endParaRPr>
          </a:p>
          <a:p>
            <a:pPr marL="514350" indent="-514350">
              <a:buFontTx/>
              <a:buAutoNum type="arabicPeriod"/>
            </a:pPr>
            <a:endParaRPr lang="en-US" sz="2800" dirty="0" smtClean="0">
              <a:solidFill>
                <a:prstClr val="white"/>
              </a:solidFill>
            </a:endParaRPr>
          </a:p>
          <a:p>
            <a:pPr marL="514350" indent="-514350">
              <a:buFontTx/>
              <a:buAutoNum type="arabicPeriod"/>
            </a:pPr>
            <a:r>
              <a:rPr lang="en-US" sz="2800" dirty="0" smtClean="0">
                <a:solidFill>
                  <a:prstClr val="white"/>
                </a:solidFill>
              </a:rPr>
              <a:t>Messianic </a:t>
            </a:r>
            <a:r>
              <a:rPr lang="en-US" sz="2800" dirty="0">
                <a:solidFill>
                  <a:prstClr val="white"/>
                </a:solidFill>
              </a:rPr>
              <a:t>Seed: The Son of Man is Human, doing earthly ministry among other </a:t>
            </a:r>
            <a:r>
              <a:rPr lang="en-US" sz="2800" dirty="0" smtClean="0">
                <a:solidFill>
                  <a:prstClr val="white"/>
                </a:solidFill>
              </a:rPr>
              <a:t>humans</a:t>
            </a:r>
          </a:p>
          <a:p>
            <a:pPr marL="514350" indent="-514350">
              <a:buFontTx/>
              <a:buAutoNum type="arabicPeriod"/>
            </a:pPr>
            <a:endParaRPr lang="en-US" sz="2800" dirty="0" smtClean="0">
              <a:solidFill>
                <a:prstClr val="white"/>
              </a:solidFill>
            </a:endParaRPr>
          </a:p>
        </p:txBody>
      </p:sp>
    </p:spTree>
    <p:extLst>
      <p:ext uri="{BB962C8B-B14F-4D97-AF65-F5344CB8AC3E}">
        <p14:creationId xmlns:p14="http://schemas.microsoft.com/office/powerpoint/2010/main" val="18178955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2. Messianic Seed: earthly Ministry</a:t>
            </a:r>
            <a:endParaRPr lang="en-US" sz="7200" dirty="0">
              <a:solidFill>
                <a:schemeClr val="bg1"/>
              </a:solidFill>
            </a:endParaRPr>
          </a:p>
        </p:txBody>
      </p:sp>
      <p:sp>
        <p:nvSpPr>
          <p:cNvPr id="4" name="TextBox 3"/>
          <p:cNvSpPr txBox="1"/>
          <p:nvPr/>
        </p:nvSpPr>
        <p:spPr>
          <a:xfrm>
            <a:off x="663730" y="1512617"/>
            <a:ext cx="10955841" cy="584775"/>
          </a:xfrm>
          <a:prstGeom prst="rect">
            <a:avLst/>
          </a:prstGeom>
          <a:noFill/>
        </p:spPr>
        <p:txBody>
          <a:bodyPr wrap="square" rtlCol="0">
            <a:spAutoFit/>
          </a:bodyPr>
          <a:lstStyle/>
          <a:p>
            <a:pPr marL="514350" indent="-514350">
              <a:buAutoNum type="alphaLcPeriod"/>
            </a:pPr>
            <a:r>
              <a:rPr lang="en-US" sz="3200" dirty="0" smtClean="0">
                <a:solidFill>
                  <a:prstClr val="white"/>
                </a:solidFill>
              </a:rPr>
              <a:t>Biblical </a:t>
            </a:r>
            <a:r>
              <a:rPr lang="en-US" sz="3200" dirty="0">
                <a:solidFill>
                  <a:prstClr val="white"/>
                </a:solidFill>
              </a:rPr>
              <a:t>Evidence: </a:t>
            </a:r>
            <a:endParaRPr lang="en-US" sz="32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2621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2. Messianic Seed: earthly Ministry</a:t>
            </a:r>
            <a:endParaRPr lang="en-US" sz="7200" dirty="0">
              <a:solidFill>
                <a:schemeClr val="bg1"/>
              </a:solidFill>
            </a:endParaRPr>
          </a:p>
        </p:txBody>
      </p:sp>
      <p:sp>
        <p:nvSpPr>
          <p:cNvPr id="4" name="TextBox 3"/>
          <p:cNvSpPr txBox="1"/>
          <p:nvPr/>
        </p:nvSpPr>
        <p:spPr>
          <a:xfrm>
            <a:off x="663730" y="1512617"/>
            <a:ext cx="10955841" cy="1015663"/>
          </a:xfrm>
          <a:prstGeom prst="rect">
            <a:avLst/>
          </a:prstGeom>
          <a:noFill/>
        </p:spPr>
        <p:txBody>
          <a:bodyPr wrap="square" rtlCol="0">
            <a:spAutoFit/>
          </a:bodyPr>
          <a:lstStyle/>
          <a:p>
            <a:pPr marL="514350" indent="-514350">
              <a:buAutoNum type="alphaLcPeriod"/>
            </a:pPr>
            <a:r>
              <a:rPr lang="en-US" sz="3200" dirty="0" smtClean="0">
                <a:solidFill>
                  <a:prstClr val="white"/>
                </a:solidFill>
              </a:rPr>
              <a:t>Biblical </a:t>
            </a:r>
            <a:r>
              <a:rPr lang="en-US" sz="3200" dirty="0">
                <a:solidFill>
                  <a:prstClr val="white"/>
                </a:solidFill>
              </a:rPr>
              <a:t>Evidence: </a:t>
            </a:r>
            <a:endParaRPr lang="en-US" sz="3200" dirty="0" smtClean="0">
              <a:solidFill>
                <a:prstClr val="white"/>
              </a:solidFill>
            </a:endParaRPr>
          </a:p>
          <a:p>
            <a:pPr marL="971550" lvl="1" indent="-514350">
              <a:buAutoNum type="arabicPeriod"/>
            </a:pPr>
            <a:r>
              <a:rPr lang="en-US" sz="2800" dirty="0" smtClean="0">
                <a:solidFill>
                  <a:prstClr val="white"/>
                </a:solidFill>
              </a:rPr>
              <a:t>One </a:t>
            </a:r>
            <a:r>
              <a:rPr lang="en-US" sz="2800" dirty="0">
                <a:solidFill>
                  <a:prstClr val="white"/>
                </a:solidFill>
              </a:rPr>
              <a:t>like the son of </a:t>
            </a:r>
            <a:r>
              <a:rPr lang="en-US" sz="2800" dirty="0" smtClean="0">
                <a:solidFill>
                  <a:prstClr val="white"/>
                </a:solidFill>
              </a:rPr>
              <a:t>man</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865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1. Introduction: </a:t>
            </a:r>
            <a:endParaRPr lang="en-US" sz="8800" dirty="0">
              <a:solidFill>
                <a:schemeClr val="bg1"/>
              </a:solidFill>
            </a:endParaRPr>
          </a:p>
        </p:txBody>
      </p:sp>
      <p:sp>
        <p:nvSpPr>
          <p:cNvPr id="4" name="TextBox 3"/>
          <p:cNvSpPr txBox="1"/>
          <p:nvPr/>
        </p:nvSpPr>
        <p:spPr>
          <a:xfrm>
            <a:off x="931359" y="1534919"/>
            <a:ext cx="10593891" cy="4278094"/>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endParaRPr lang="en-US" sz="2800" dirty="0" smtClean="0">
              <a:solidFill>
                <a:schemeClr val="bg1"/>
              </a:solidFill>
            </a:endParaRPr>
          </a:p>
          <a:p>
            <a:pPr marL="800100" lvl="1" indent="-342900">
              <a:buAutoNum type="alphaLcPeriod"/>
            </a:pPr>
            <a:r>
              <a:rPr lang="en-US" sz="2400" dirty="0">
                <a:solidFill>
                  <a:schemeClr val="bg1"/>
                </a:solidFill>
              </a:rPr>
              <a:t>Generally most think this title concerns Jesus’ humanity due to the use of the term “man”</a:t>
            </a:r>
          </a:p>
          <a:p>
            <a:pPr marL="800100" lvl="1" indent="-342900">
              <a:buAutoNum type="alphaLcPeriod"/>
            </a:pPr>
            <a:r>
              <a:rPr lang="en-US" sz="2400" dirty="0">
                <a:solidFill>
                  <a:schemeClr val="bg1"/>
                </a:solidFill>
              </a:rPr>
              <a:t>But, when we evaluate this designation from a full biblical perspective we see that it includes more than just humanity—it is a messianic description</a:t>
            </a:r>
            <a:endParaRPr lang="en-US" sz="2800" dirty="0">
              <a:solidFill>
                <a:schemeClr val="bg1"/>
              </a:solidFill>
            </a:endParaRPr>
          </a:p>
          <a:p>
            <a:pPr marL="800100" lvl="1" indent="-342900">
              <a:buAutoNum type="alphaLcPeriod"/>
            </a:pPr>
            <a:r>
              <a:rPr lang="en-US" sz="2400" dirty="0">
                <a:solidFill>
                  <a:schemeClr val="bg1"/>
                </a:solidFill>
              </a:rPr>
              <a:t>The title, “Son of Man,” describes a human with full divine authority who has received an eternal kingdom from God to rule and reign (Messiah: anointed future ruler over the people of God</a:t>
            </a:r>
            <a:r>
              <a:rPr lang="en-US" sz="2400" dirty="0" smtClean="0">
                <a:solidFill>
                  <a:schemeClr val="bg1"/>
                </a:solidFill>
              </a:rPr>
              <a:t>)</a:t>
            </a:r>
          </a:p>
          <a:p>
            <a:pPr marL="342900" indent="-342900">
              <a:buAutoNum type="arabicPeriod"/>
            </a:pPr>
            <a:r>
              <a:rPr lang="en-US" sz="2800" dirty="0" smtClean="0">
                <a:solidFill>
                  <a:schemeClr val="bg1"/>
                </a:solidFill>
              </a:rPr>
              <a:t>Why </a:t>
            </a:r>
            <a:r>
              <a:rPr lang="en-US" sz="2800" dirty="0">
                <a:solidFill>
                  <a:schemeClr val="bg1"/>
                </a:solidFill>
              </a:rPr>
              <a:t>is this title important? </a:t>
            </a:r>
            <a:endParaRPr lang="en-US" sz="2800" dirty="0">
              <a:solidFill>
                <a:schemeClr val="bg1"/>
              </a:solidFill>
            </a:endParaRPr>
          </a:p>
          <a:p>
            <a:pPr marL="800100" lvl="1" indent="-342900">
              <a:buAutoNum type="alphaLcPeriod"/>
            </a:pPr>
            <a:r>
              <a:rPr lang="en-US" sz="2400" dirty="0" smtClean="0">
                <a:solidFill>
                  <a:schemeClr val="bg1"/>
                </a:solidFill>
              </a:rPr>
              <a:t>The </a:t>
            </a:r>
            <a:r>
              <a:rPr lang="en-US" sz="2400" dirty="0">
                <a:solidFill>
                  <a:schemeClr val="bg1"/>
                </a:solidFill>
              </a:rPr>
              <a:t>term “Son of Man” is used most frequently in reference to Jesus (other than “Jesus”) in the </a:t>
            </a:r>
            <a:r>
              <a:rPr lang="en-US" sz="2400" dirty="0" smtClean="0">
                <a:solidFill>
                  <a:schemeClr val="bg1"/>
                </a:solidFill>
              </a:rPr>
              <a:t>Gospels</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8203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2. Messianic Seed: earthly Ministry</a:t>
            </a:r>
            <a:endParaRPr lang="en-US" sz="7200" dirty="0">
              <a:solidFill>
                <a:schemeClr val="bg1"/>
              </a:solidFill>
            </a:endParaRPr>
          </a:p>
        </p:txBody>
      </p:sp>
      <p:sp>
        <p:nvSpPr>
          <p:cNvPr id="4" name="TextBox 3"/>
          <p:cNvSpPr txBox="1"/>
          <p:nvPr/>
        </p:nvSpPr>
        <p:spPr>
          <a:xfrm>
            <a:off x="663730" y="1512617"/>
            <a:ext cx="10955841" cy="1446550"/>
          </a:xfrm>
          <a:prstGeom prst="rect">
            <a:avLst/>
          </a:prstGeom>
          <a:noFill/>
        </p:spPr>
        <p:txBody>
          <a:bodyPr wrap="square" rtlCol="0">
            <a:spAutoFit/>
          </a:bodyPr>
          <a:lstStyle/>
          <a:p>
            <a:pPr marL="514350" indent="-514350">
              <a:buAutoNum type="alphaLcPeriod"/>
            </a:pPr>
            <a:r>
              <a:rPr lang="en-US" sz="3200" dirty="0" smtClean="0">
                <a:solidFill>
                  <a:prstClr val="white"/>
                </a:solidFill>
              </a:rPr>
              <a:t>Biblical </a:t>
            </a:r>
            <a:r>
              <a:rPr lang="en-US" sz="3200" dirty="0">
                <a:solidFill>
                  <a:prstClr val="white"/>
                </a:solidFill>
              </a:rPr>
              <a:t>Evidence: </a:t>
            </a:r>
            <a:endParaRPr lang="en-US" sz="3200" dirty="0" smtClean="0">
              <a:solidFill>
                <a:prstClr val="white"/>
              </a:solidFill>
            </a:endParaRPr>
          </a:p>
          <a:p>
            <a:pPr marL="971550" lvl="1" indent="-514350">
              <a:buAutoNum type="arabicPeriod"/>
            </a:pPr>
            <a:r>
              <a:rPr lang="en-US" sz="2800" dirty="0" smtClean="0">
                <a:solidFill>
                  <a:prstClr val="white"/>
                </a:solidFill>
              </a:rPr>
              <a:t>One </a:t>
            </a:r>
            <a:r>
              <a:rPr lang="en-US" sz="2800" dirty="0">
                <a:solidFill>
                  <a:prstClr val="white"/>
                </a:solidFill>
              </a:rPr>
              <a:t>like the son of </a:t>
            </a:r>
            <a:r>
              <a:rPr lang="en-US" sz="2800" dirty="0" smtClean="0">
                <a:solidFill>
                  <a:prstClr val="white"/>
                </a:solidFill>
              </a:rPr>
              <a:t>man</a:t>
            </a:r>
          </a:p>
          <a:p>
            <a:pPr marL="971550" lvl="1" indent="-514350">
              <a:buAutoNum type="arabicPeriod"/>
            </a:pPr>
            <a:r>
              <a:rPr lang="en-US" sz="2800" dirty="0" smtClean="0">
                <a:solidFill>
                  <a:prstClr val="white"/>
                </a:solidFill>
              </a:rPr>
              <a:t>The </a:t>
            </a:r>
            <a:r>
              <a:rPr lang="en-US" sz="2800" dirty="0">
                <a:solidFill>
                  <a:prstClr val="white"/>
                </a:solidFill>
              </a:rPr>
              <a:t>Son of Man has nowhere to lay his head (Matt </a:t>
            </a:r>
            <a:r>
              <a:rPr lang="en-US" sz="2800" dirty="0" smtClean="0">
                <a:solidFill>
                  <a:prstClr val="white"/>
                </a:solidFill>
              </a:rPr>
              <a:t>8:20)</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1591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43270" y="1483559"/>
            <a:ext cx="7720359" cy="3477875"/>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And </a:t>
            </a:r>
            <a:r>
              <a:rPr lang="en-US" sz="4400" dirty="0">
                <a:solidFill>
                  <a:prstClr val="white"/>
                </a:solidFill>
                <a:latin typeface="Book Antiqua" panose="02040602050305030304" pitchFamily="18" charset="0"/>
              </a:rPr>
              <a:t>Jesus said to him, “Foxes have holes, and birds of the air have nests, but the Son of Man has nowhere to lay his head.”(Matthew 8:20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20244551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2. Messianic Seed: earthly Ministry</a:t>
            </a:r>
            <a:endParaRPr lang="en-US" sz="7200" dirty="0">
              <a:solidFill>
                <a:schemeClr val="bg1"/>
              </a:solidFill>
            </a:endParaRPr>
          </a:p>
        </p:txBody>
      </p:sp>
      <p:sp>
        <p:nvSpPr>
          <p:cNvPr id="4" name="TextBox 3"/>
          <p:cNvSpPr txBox="1"/>
          <p:nvPr/>
        </p:nvSpPr>
        <p:spPr>
          <a:xfrm>
            <a:off x="663730" y="1512617"/>
            <a:ext cx="10955841" cy="1877437"/>
          </a:xfrm>
          <a:prstGeom prst="rect">
            <a:avLst/>
          </a:prstGeom>
          <a:noFill/>
        </p:spPr>
        <p:txBody>
          <a:bodyPr wrap="square" rtlCol="0">
            <a:spAutoFit/>
          </a:bodyPr>
          <a:lstStyle/>
          <a:p>
            <a:pPr marL="514350" indent="-514350">
              <a:buFontTx/>
              <a:buAutoNum type="alphaLcPeriod"/>
            </a:pPr>
            <a:r>
              <a:rPr lang="en-US" sz="3200" dirty="0" smtClean="0">
                <a:solidFill>
                  <a:prstClr val="white"/>
                </a:solidFill>
              </a:rPr>
              <a:t>Biblical </a:t>
            </a:r>
            <a:r>
              <a:rPr lang="en-US" sz="3200" dirty="0">
                <a:solidFill>
                  <a:prstClr val="white"/>
                </a:solidFill>
              </a:rPr>
              <a:t>Evidence: </a:t>
            </a:r>
            <a:endParaRPr lang="en-US" sz="3200" dirty="0" smtClean="0">
              <a:solidFill>
                <a:prstClr val="white"/>
              </a:solidFill>
            </a:endParaRPr>
          </a:p>
          <a:p>
            <a:pPr marL="971550" lvl="1" indent="-514350">
              <a:buFontTx/>
              <a:buAutoNum type="arabicPeriod"/>
            </a:pPr>
            <a:r>
              <a:rPr lang="en-US" sz="2800" dirty="0" smtClean="0">
                <a:solidFill>
                  <a:prstClr val="white"/>
                </a:solidFill>
              </a:rPr>
              <a:t>One </a:t>
            </a:r>
            <a:r>
              <a:rPr lang="en-US" sz="2800" dirty="0">
                <a:solidFill>
                  <a:prstClr val="white"/>
                </a:solidFill>
              </a:rPr>
              <a:t>like the son of </a:t>
            </a:r>
            <a:r>
              <a:rPr lang="en-US" sz="2800" dirty="0" smtClean="0">
                <a:solidFill>
                  <a:prstClr val="white"/>
                </a:solidFill>
              </a:rPr>
              <a:t>man</a:t>
            </a:r>
          </a:p>
          <a:p>
            <a:pPr marL="971550" lvl="1" indent="-514350">
              <a:buFontTx/>
              <a:buAutoNum type="arabicPeriod"/>
            </a:pPr>
            <a:r>
              <a:rPr lang="en-US" sz="2800" dirty="0" smtClean="0">
                <a:solidFill>
                  <a:prstClr val="white"/>
                </a:solidFill>
              </a:rPr>
              <a:t>The </a:t>
            </a:r>
            <a:r>
              <a:rPr lang="en-US" sz="2800" dirty="0">
                <a:solidFill>
                  <a:prstClr val="white"/>
                </a:solidFill>
              </a:rPr>
              <a:t>Son of Man has nowhere to lay his head (Matt </a:t>
            </a:r>
            <a:r>
              <a:rPr lang="en-US" sz="2800" dirty="0" smtClean="0">
                <a:solidFill>
                  <a:prstClr val="white"/>
                </a:solidFill>
              </a:rPr>
              <a:t>8:20)</a:t>
            </a:r>
          </a:p>
          <a:p>
            <a:pPr marL="971550" lvl="1" indent="-514350">
              <a:buFontTx/>
              <a:buAutoNum type="arabicPeriod"/>
            </a:pPr>
            <a:r>
              <a:rPr lang="en-US" sz="2800" dirty="0" smtClean="0">
                <a:solidFill>
                  <a:prstClr val="white"/>
                </a:solidFill>
              </a:rPr>
              <a:t>The </a:t>
            </a:r>
            <a:r>
              <a:rPr lang="en-US" sz="2800" dirty="0">
                <a:solidFill>
                  <a:prstClr val="white"/>
                </a:solidFill>
              </a:rPr>
              <a:t>Son of Man sows good seed (Matt </a:t>
            </a:r>
            <a:r>
              <a:rPr lang="en-US" sz="2800" dirty="0" smtClean="0">
                <a:solidFill>
                  <a:prstClr val="white"/>
                </a:solidFill>
              </a:rPr>
              <a:t>13:37</a:t>
            </a:r>
            <a:r>
              <a:rPr lang="en-US" sz="2800" dirty="0" smtClean="0">
                <a:solidFill>
                  <a:prstClr val="white"/>
                </a:solidFill>
              </a:rPr>
              <a:t>)</a:t>
            </a: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2928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93582" y="1859340"/>
            <a:ext cx="7720359" cy="2123658"/>
          </a:xfrm>
          <a:prstGeom prst="rect">
            <a:avLst/>
          </a:prstGeom>
        </p:spPr>
        <p:txBody>
          <a:bodyPr wrap="square">
            <a:spAutoFit/>
          </a:bodyPr>
          <a:lstStyle/>
          <a:p>
            <a:pPr algn="ctr"/>
            <a:r>
              <a:rPr lang="en-US" sz="4400" dirty="0">
                <a:solidFill>
                  <a:prstClr val="white"/>
                </a:solidFill>
                <a:latin typeface="Book Antiqua" panose="02040602050305030304" pitchFamily="18" charset="0"/>
              </a:rPr>
              <a:t>	He answered, “The one who sows the good seed is the Son of Man</a:t>
            </a:r>
            <a:r>
              <a:rPr lang="en-US" sz="4400" dirty="0" smtClean="0">
                <a:solidFill>
                  <a:prstClr val="white"/>
                </a:solidFill>
                <a:latin typeface="Book Antiqua" panose="02040602050305030304" pitchFamily="18" charset="0"/>
              </a:rPr>
              <a:t>. (</a:t>
            </a:r>
            <a:r>
              <a:rPr lang="en-US" sz="4400" dirty="0">
                <a:solidFill>
                  <a:prstClr val="white"/>
                </a:solidFill>
                <a:latin typeface="Book Antiqua" panose="02040602050305030304" pitchFamily="18" charset="0"/>
              </a:rPr>
              <a:t>Matthew 13:37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19436408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2. Messianic Seed: earthly Ministry</a:t>
            </a:r>
            <a:endParaRPr lang="en-US" sz="7200" dirty="0">
              <a:solidFill>
                <a:schemeClr val="bg1"/>
              </a:solidFill>
            </a:endParaRPr>
          </a:p>
        </p:txBody>
      </p:sp>
      <p:sp>
        <p:nvSpPr>
          <p:cNvPr id="4" name="TextBox 3"/>
          <p:cNvSpPr txBox="1"/>
          <p:nvPr/>
        </p:nvSpPr>
        <p:spPr>
          <a:xfrm>
            <a:off x="663730" y="1512617"/>
            <a:ext cx="10955841" cy="2308324"/>
          </a:xfrm>
          <a:prstGeom prst="rect">
            <a:avLst/>
          </a:prstGeom>
          <a:noFill/>
        </p:spPr>
        <p:txBody>
          <a:bodyPr wrap="square" rtlCol="0">
            <a:spAutoFit/>
          </a:bodyPr>
          <a:lstStyle/>
          <a:p>
            <a:pPr marL="514350" indent="-514350">
              <a:buFontTx/>
              <a:buAutoNum type="alphaLcPeriod"/>
            </a:pPr>
            <a:r>
              <a:rPr lang="en-US" sz="3200" dirty="0" smtClean="0">
                <a:solidFill>
                  <a:prstClr val="white"/>
                </a:solidFill>
              </a:rPr>
              <a:t>Biblical </a:t>
            </a:r>
            <a:r>
              <a:rPr lang="en-US" sz="3200" dirty="0">
                <a:solidFill>
                  <a:prstClr val="white"/>
                </a:solidFill>
              </a:rPr>
              <a:t>Evidence: </a:t>
            </a:r>
            <a:endParaRPr lang="en-US" sz="3200" dirty="0" smtClean="0">
              <a:solidFill>
                <a:prstClr val="white"/>
              </a:solidFill>
            </a:endParaRPr>
          </a:p>
          <a:p>
            <a:pPr marL="971550" lvl="1" indent="-514350">
              <a:buFontTx/>
              <a:buAutoNum type="arabicPeriod"/>
            </a:pPr>
            <a:r>
              <a:rPr lang="en-US" sz="2800" dirty="0" smtClean="0">
                <a:solidFill>
                  <a:prstClr val="white"/>
                </a:solidFill>
              </a:rPr>
              <a:t>One </a:t>
            </a:r>
            <a:r>
              <a:rPr lang="en-US" sz="2800" dirty="0">
                <a:solidFill>
                  <a:prstClr val="white"/>
                </a:solidFill>
              </a:rPr>
              <a:t>like the son of </a:t>
            </a:r>
            <a:r>
              <a:rPr lang="en-US" sz="2800" dirty="0" smtClean="0">
                <a:solidFill>
                  <a:prstClr val="white"/>
                </a:solidFill>
              </a:rPr>
              <a:t>man</a:t>
            </a:r>
          </a:p>
          <a:p>
            <a:pPr marL="971550" lvl="1" indent="-514350">
              <a:buFontTx/>
              <a:buAutoNum type="arabicPeriod"/>
            </a:pPr>
            <a:r>
              <a:rPr lang="en-US" sz="2800" dirty="0" smtClean="0">
                <a:solidFill>
                  <a:prstClr val="white"/>
                </a:solidFill>
              </a:rPr>
              <a:t>The </a:t>
            </a:r>
            <a:r>
              <a:rPr lang="en-US" sz="2800" dirty="0">
                <a:solidFill>
                  <a:prstClr val="white"/>
                </a:solidFill>
              </a:rPr>
              <a:t>Son of Man has nowhere to lay his head (Matt </a:t>
            </a:r>
            <a:r>
              <a:rPr lang="en-US" sz="2800" dirty="0" smtClean="0">
                <a:solidFill>
                  <a:prstClr val="white"/>
                </a:solidFill>
              </a:rPr>
              <a:t>8:20)</a:t>
            </a:r>
          </a:p>
          <a:p>
            <a:pPr marL="971550" lvl="1" indent="-514350">
              <a:buFontTx/>
              <a:buAutoNum type="arabicPeriod"/>
            </a:pPr>
            <a:r>
              <a:rPr lang="en-US" sz="2800" dirty="0" smtClean="0">
                <a:solidFill>
                  <a:prstClr val="white"/>
                </a:solidFill>
              </a:rPr>
              <a:t>The </a:t>
            </a:r>
            <a:r>
              <a:rPr lang="en-US" sz="2800" dirty="0">
                <a:solidFill>
                  <a:prstClr val="white"/>
                </a:solidFill>
              </a:rPr>
              <a:t>Son of Man sows good seed (Matt </a:t>
            </a:r>
            <a:r>
              <a:rPr lang="en-US" sz="2800" dirty="0" smtClean="0">
                <a:solidFill>
                  <a:prstClr val="white"/>
                </a:solidFill>
              </a:rPr>
              <a:t>13:37)</a:t>
            </a:r>
          </a:p>
          <a:p>
            <a:pPr marL="971550" lvl="1" indent="-514350">
              <a:buFontTx/>
              <a:buAutoNum type="arabicPeriod"/>
            </a:pPr>
            <a:r>
              <a:rPr lang="en-US" sz="2800" dirty="0" smtClean="0">
                <a:solidFill>
                  <a:prstClr val="white"/>
                </a:solidFill>
              </a:rPr>
              <a:t>The </a:t>
            </a:r>
            <a:r>
              <a:rPr lang="en-US" sz="2800" dirty="0">
                <a:solidFill>
                  <a:prstClr val="white"/>
                </a:solidFill>
              </a:rPr>
              <a:t>Son of Man’s presence leads to persecution (Luke </a:t>
            </a:r>
            <a:r>
              <a:rPr lang="en-US" sz="2800" dirty="0" smtClean="0">
                <a:solidFill>
                  <a:prstClr val="white"/>
                </a:solidFill>
              </a:rPr>
              <a:t>6:22</a:t>
            </a:r>
            <a:r>
              <a:rPr lang="en-US" sz="2800" dirty="0" smtClean="0">
                <a:solidFill>
                  <a:prstClr val="white"/>
                </a:solidFill>
              </a:rPr>
              <a:t>)</a:t>
            </a: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6902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43478" y="1351508"/>
            <a:ext cx="7720359" cy="4154984"/>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Blessed are you when people hate you and when they exclude you and revile you and spurn your name as evil, on account of the Son of Man</a:t>
            </a:r>
            <a:r>
              <a:rPr lang="en-US" sz="4400" dirty="0" smtClean="0">
                <a:solidFill>
                  <a:prstClr val="white"/>
                </a:solidFill>
                <a:latin typeface="Book Antiqua" panose="02040602050305030304" pitchFamily="18" charset="0"/>
              </a:rPr>
              <a:t>! (</a:t>
            </a:r>
            <a:r>
              <a:rPr lang="en-US" sz="4400" dirty="0">
                <a:solidFill>
                  <a:prstClr val="white"/>
                </a:solidFill>
                <a:latin typeface="Book Antiqua" panose="02040602050305030304" pitchFamily="18" charset="0"/>
              </a:rPr>
              <a:t>Luke 6:22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6141156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2. Messianic Seed: earthly Ministry</a:t>
            </a:r>
            <a:endParaRPr lang="en-US" sz="7200" dirty="0">
              <a:solidFill>
                <a:schemeClr val="bg1"/>
              </a:solidFill>
            </a:endParaRPr>
          </a:p>
        </p:txBody>
      </p:sp>
      <p:sp>
        <p:nvSpPr>
          <p:cNvPr id="4" name="TextBox 3"/>
          <p:cNvSpPr txBox="1"/>
          <p:nvPr/>
        </p:nvSpPr>
        <p:spPr>
          <a:xfrm>
            <a:off x="663730" y="1512617"/>
            <a:ext cx="10955841" cy="2739211"/>
          </a:xfrm>
          <a:prstGeom prst="rect">
            <a:avLst/>
          </a:prstGeom>
          <a:noFill/>
        </p:spPr>
        <p:txBody>
          <a:bodyPr wrap="square" rtlCol="0">
            <a:spAutoFit/>
          </a:bodyPr>
          <a:lstStyle/>
          <a:p>
            <a:pPr marL="514350" indent="-514350">
              <a:buFontTx/>
              <a:buAutoNum type="alphaLcPeriod"/>
            </a:pPr>
            <a:r>
              <a:rPr lang="en-US" sz="3200" dirty="0" smtClean="0">
                <a:solidFill>
                  <a:prstClr val="white"/>
                </a:solidFill>
              </a:rPr>
              <a:t>Biblical </a:t>
            </a:r>
            <a:r>
              <a:rPr lang="en-US" sz="3200" dirty="0">
                <a:solidFill>
                  <a:prstClr val="white"/>
                </a:solidFill>
              </a:rPr>
              <a:t>Evidence: </a:t>
            </a:r>
            <a:endParaRPr lang="en-US" sz="3200" dirty="0" smtClean="0">
              <a:solidFill>
                <a:prstClr val="white"/>
              </a:solidFill>
            </a:endParaRPr>
          </a:p>
          <a:p>
            <a:pPr marL="971550" lvl="1" indent="-514350">
              <a:buFontTx/>
              <a:buAutoNum type="arabicPeriod"/>
            </a:pPr>
            <a:r>
              <a:rPr lang="en-US" sz="2800" dirty="0" smtClean="0">
                <a:solidFill>
                  <a:prstClr val="white"/>
                </a:solidFill>
              </a:rPr>
              <a:t>One </a:t>
            </a:r>
            <a:r>
              <a:rPr lang="en-US" sz="2800" dirty="0">
                <a:solidFill>
                  <a:prstClr val="white"/>
                </a:solidFill>
              </a:rPr>
              <a:t>like the son of </a:t>
            </a:r>
            <a:r>
              <a:rPr lang="en-US" sz="2800" dirty="0" smtClean="0">
                <a:solidFill>
                  <a:prstClr val="white"/>
                </a:solidFill>
              </a:rPr>
              <a:t>man</a:t>
            </a:r>
          </a:p>
          <a:p>
            <a:pPr marL="971550" lvl="1" indent="-514350">
              <a:buFontTx/>
              <a:buAutoNum type="arabicPeriod"/>
            </a:pPr>
            <a:r>
              <a:rPr lang="en-US" sz="2800" dirty="0" smtClean="0">
                <a:solidFill>
                  <a:prstClr val="white"/>
                </a:solidFill>
              </a:rPr>
              <a:t>The </a:t>
            </a:r>
            <a:r>
              <a:rPr lang="en-US" sz="2800" dirty="0">
                <a:solidFill>
                  <a:prstClr val="white"/>
                </a:solidFill>
              </a:rPr>
              <a:t>Son of Man has nowhere to lay his head (Matt </a:t>
            </a:r>
            <a:r>
              <a:rPr lang="en-US" sz="2800" dirty="0" smtClean="0">
                <a:solidFill>
                  <a:prstClr val="white"/>
                </a:solidFill>
              </a:rPr>
              <a:t>8:20)</a:t>
            </a:r>
          </a:p>
          <a:p>
            <a:pPr marL="971550" lvl="1" indent="-514350">
              <a:buFontTx/>
              <a:buAutoNum type="arabicPeriod"/>
            </a:pPr>
            <a:r>
              <a:rPr lang="en-US" sz="2800" dirty="0" smtClean="0">
                <a:solidFill>
                  <a:prstClr val="white"/>
                </a:solidFill>
              </a:rPr>
              <a:t>The </a:t>
            </a:r>
            <a:r>
              <a:rPr lang="en-US" sz="2800" dirty="0">
                <a:solidFill>
                  <a:prstClr val="white"/>
                </a:solidFill>
              </a:rPr>
              <a:t>Son of Man sows good seed (Matt </a:t>
            </a:r>
            <a:r>
              <a:rPr lang="en-US" sz="2800" dirty="0" smtClean="0">
                <a:solidFill>
                  <a:prstClr val="white"/>
                </a:solidFill>
              </a:rPr>
              <a:t>13:37)</a:t>
            </a:r>
          </a:p>
          <a:p>
            <a:pPr marL="971550" lvl="1" indent="-514350">
              <a:buFontTx/>
              <a:buAutoNum type="arabicPeriod"/>
            </a:pPr>
            <a:r>
              <a:rPr lang="en-US" sz="2800" dirty="0" smtClean="0">
                <a:solidFill>
                  <a:prstClr val="white"/>
                </a:solidFill>
              </a:rPr>
              <a:t>The </a:t>
            </a:r>
            <a:r>
              <a:rPr lang="en-US" sz="2800" dirty="0">
                <a:solidFill>
                  <a:prstClr val="white"/>
                </a:solidFill>
              </a:rPr>
              <a:t>Son of Man’s presence leads to persecution (Luke </a:t>
            </a:r>
            <a:r>
              <a:rPr lang="en-US" sz="2800" dirty="0" smtClean="0">
                <a:solidFill>
                  <a:prstClr val="white"/>
                </a:solidFill>
              </a:rPr>
              <a:t>6:22)</a:t>
            </a:r>
          </a:p>
          <a:p>
            <a:pPr marL="971550" lvl="1" indent="-514350">
              <a:buFontTx/>
              <a:buAutoNum type="arabicPeriod"/>
            </a:pPr>
            <a:r>
              <a:rPr lang="en-US" sz="2800" dirty="0" smtClean="0">
                <a:solidFill>
                  <a:prstClr val="white"/>
                </a:solidFill>
              </a:rPr>
              <a:t>The </a:t>
            </a:r>
            <a:r>
              <a:rPr lang="en-US" sz="2800" dirty="0">
                <a:solidFill>
                  <a:prstClr val="white"/>
                </a:solidFill>
              </a:rPr>
              <a:t>Son of Man comes to seek (Luke </a:t>
            </a:r>
            <a:r>
              <a:rPr lang="en-US" sz="2800" dirty="0" smtClean="0">
                <a:solidFill>
                  <a:prstClr val="white"/>
                </a:solidFill>
              </a:rPr>
              <a:t>19:10</a:t>
            </a:r>
            <a:r>
              <a:rPr lang="en-US" sz="2800" dirty="0" smtClean="0">
                <a:solidFill>
                  <a:prstClr val="white"/>
                </a:solidFill>
              </a:rPr>
              <a:t>)</a:t>
            </a: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0606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93582" y="1859340"/>
            <a:ext cx="7720359" cy="2800767"/>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For </a:t>
            </a:r>
            <a:r>
              <a:rPr lang="en-US" sz="4400" dirty="0">
                <a:solidFill>
                  <a:prstClr val="white"/>
                </a:solidFill>
                <a:latin typeface="Book Antiqua" panose="02040602050305030304" pitchFamily="18" charset="0"/>
              </a:rPr>
              <a:t>the Son of Man </a:t>
            </a:r>
            <a:r>
              <a:rPr lang="en-US" sz="4400" u="sng" dirty="0">
                <a:solidFill>
                  <a:prstClr val="white"/>
                </a:solidFill>
                <a:latin typeface="Book Antiqua" panose="02040602050305030304" pitchFamily="18" charset="0"/>
              </a:rPr>
              <a:t>came</a:t>
            </a:r>
            <a:r>
              <a:rPr lang="en-US" sz="4400" dirty="0">
                <a:solidFill>
                  <a:prstClr val="white"/>
                </a:solidFill>
                <a:latin typeface="Book Antiqua" panose="02040602050305030304" pitchFamily="18" charset="0"/>
              </a:rPr>
              <a:t> </a:t>
            </a:r>
            <a:r>
              <a:rPr lang="en-US" sz="4400" u="sng" dirty="0">
                <a:solidFill>
                  <a:prstClr val="white"/>
                </a:solidFill>
                <a:latin typeface="Book Antiqua" panose="02040602050305030304" pitchFamily="18" charset="0"/>
              </a:rPr>
              <a:t>to</a:t>
            </a:r>
            <a:r>
              <a:rPr lang="en-US" sz="4400" dirty="0">
                <a:solidFill>
                  <a:prstClr val="white"/>
                </a:solidFill>
                <a:latin typeface="Book Antiqua" panose="02040602050305030304" pitchFamily="18" charset="0"/>
              </a:rPr>
              <a:t> </a:t>
            </a:r>
            <a:r>
              <a:rPr lang="en-US" sz="4400" u="sng" dirty="0" smtClean="0">
                <a:solidFill>
                  <a:prstClr val="white"/>
                </a:solidFill>
                <a:latin typeface="Book Antiqua" panose="02040602050305030304" pitchFamily="18" charset="0"/>
              </a:rPr>
              <a:t>seek</a:t>
            </a:r>
            <a:r>
              <a:rPr lang="en-US" sz="4400" dirty="0" smtClean="0">
                <a:solidFill>
                  <a:prstClr val="white"/>
                </a:solidFill>
                <a:latin typeface="Book Antiqua" panose="02040602050305030304" pitchFamily="18" charset="0"/>
              </a:rPr>
              <a:t>. . . ”</a:t>
            </a:r>
            <a:endParaRPr lang="en-US" sz="4400" dirty="0" smtClean="0">
              <a:solidFill>
                <a:prstClr val="white"/>
              </a:solidFill>
              <a:latin typeface="Book Antiqua" panose="02040602050305030304" pitchFamily="18" charset="0"/>
            </a:endParaRP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Luke 19:10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42829250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2. Messianic Seed: earthly Ministry</a:t>
            </a:r>
            <a:endParaRPr lang="en-US" sz="7200" dirty="0">
              <a:solidFill>
                <a:schemeClr val="bg1"/>
              </a:solidFill>
            </a:endParaRPr>
          </a:p>
        </p:txBody>
      </p:sp>
      <p:sp>
        <p:nvSpPr>
          <p:cNvPr id="4" name="TextBox 3"/>
          <p:cNvSpPr txBox="1"/>
          <p:nvPr/>
        </p:nvSpPr>
        <p:spPr>
          <a:xfrm>
            <a:off x="663730" y="1512617"/>
            <a:ext cx="10955841" cy="3170099"/>
          </a:xfrm>
          <a:prstGeom prst="rect">
            <a:avLst/>
          </a:prstGeom>
          <a:noFill/>
        </p:spPr>
        <p:txBody>
          <a:bodyPr wrap="square" rtlCol="0">
            <a:spAutoFit/>
          </a:bodyPr>
          <a:lstStyle/>
          <a:p>
            <a:pPr marL="514350" indent="-514350">
              <a:buFontTx/>
              <a:buAutoNum type="alphaLcPeriod"/>
            </a:pPr>
            <a:r>
              <a:rPr lang="en-US" sz="3200" dirty="0" smtClean="0">
                <a:solidFill>
                  <a:prstClr val="white"/>
                </a:solidFill>
              </a:rPr>
              <a:t>Biblical </a:t>
            </a:r>
            <a:r>
              <a:rPr lang="en-US" sz="3200" dirty="0">
                <a:solidFill>
                  <a:prstClr val="white"/>
                </a:solidFill>
              </a:rPr>
              <a:t>Evidence: </a:t>
            </a:r>
            <a:endParaRPr lang="en-US" sz="3200" dirty="0" smtClean="0">
              <a:solidFill>
                <a:prstClr val="white"/>
              </a:solidFill>
            </a:endParaRPr>
          </a:p>
          <a:p>
            <a:pPr marL="971550" lvl="1" indent="-514350">
              <a:buFontTx/>
              <a:buAutoNum type="arabicPeriod"/>
            </a:pPr>
            <a:r>
              <a:rPr lang="en-US" sz="2800" dirty="0" smtClean="0">
                <a:solidFill>
                  <a:prstClr val="white"/>
                </a:solidFill>
              </a:rPr>
              <a:t>One </a:t>
            </a:r>
            <a:r>
              <a:rPr lang="en-US" sz="2800" dirty="0">
                <a:solidFill>
                  <a:prstClr val="white"/>
                </a:solidFill>
              </a:rPr>
              <a:t>like the son of </a:t>
            </a:r>
            <a:r>
              <a:rPr lang="en-US" sz="2800" dirty="0" smtClean="0">
                <a:solidFill>
                  <a:prstClr val="white"/>
                </a:solidFill>
              </a:rPr>
              <a:t>man</a:t>
            </a:r>
          </a:p>
          <a:p>
            <a:pPr marL="971550" lvl="1" indent="-514350">
              <a:buFontTx/>
              <a:buAutoNum type="arabicPeriod"/>
            </a:pPr>
            <a:r>
              <a:rPr lang="en-US" sz="2800" dirty="0" smtClean="0">
                <a:solidFill>
                  <a:prstClr val="white"/>
                </a:solidFill>
              </a:rPr>
              <a:t>The </a:t>
            </a:r>
            <a:r>
              <a:rPr lang="en-US" sz="2800" dirty="0">
                <a:solidFill>
                  <a:prstClr val="white"/>
                </a:solidFill>
              </a:rPr>
              <a:t>Son of Man has nowhere to lay his head (Matt </a:t>
            </a:r>
            <a:r>
              <a:rPr lang="en-US" sz="2800" dirty="0" smtClean="0">
                <a:solidFill>
                  <a:prstClr val="white"/>
                </a:solidFill>
              </a:rPr>
              <a:t>8:20)</a:t>
            </a:r>
          </a:p>
          <a:p>
            <a:pPr marL="971550" lvl="1" indent="-514350">
              <a:buFontTx/>
              <a:buAutoNum type="arabicPeriod"/>
            </a:pPr>
            <a:r>
              <a:rPr lang="en-US" sz="2800" dirty="0" smtClean="0">
                <a:solidFill>
                  <a:prstClr val="white"/>
                </a:solidFill>
              </a:rPr>
              <a:t>The </a:t>
            </a:r>
            <a:r>
              <a:rPr lang="en-US" sz="2800" dirty="0">
                <a:solidFill>
                  <a:prstClr val="white"/>
                </a:solidFill>
              </a:rPr>
              <a:t>Son of Man sows good seed (Matt </a:t>
            </a:r>
            <a:r>
              <a:rPr lang="en-US" sz="2800" dirty="0" smtClean="0">
                <a:solidFill>
                  <a:prstClr val="white"/>
                </a:solidFill>
              </a:rPr>
              <a:t>13:37)</a:t>
            </a:r>
          </a:p>
          <a:p>
            <a:pPr marL="971550" lvl="1" indent="-514350">
              <a:buFontTx/>
              <a:buAutoNum type="arabicPeriod"/>
            </a:pPr>
            <a:r>
              <a:rPr lang="en-US" sz="2800" dirty="0" smtClean="0">
                <a:solidFill>
                  <a:prstClr val="white"/>
                </a:solidFill>
              </a:rPr>
              <a:t>The </a:t>
            </a:r>
            <a:r>
              <a:rPr lang="en-US" sz="2800" dirty="0">
                <a:solidFill>
                  <a:prstClr val="white"/>
                </a:solidFill>
              </a:rPr>
              <a:t>Son of Man’s presence leads to persecution (Luke </a:t>
            </a:r>
            <a:r>
              <a:rPr lang="en-US" sz="2800" dirty="0" smtClean="0">
                <a:solidFill>
                  <a:prstClr val="white"/>
                </a:solidFill>
              </a:rPr>
              <a:t>6:22)</a:t>
            </a:r>
          </a:p>
          <a:p>
            <a:pPr marL="971550" lvl="1" indent="-514350">
              <a:buFontTx/>
              <a:buAutoNum type="arabicPeriod"/>
            </a:pPr>
            <a:r>
              <a:rPr lang="en-US" sz="2800" dirty="0" smtClean="0">
                <a:solidFill>
                  <a:prstClr val="white"/>
                </a:solidFill>
              </a:rPr>
              <a:t>The </a:t>
            </a:r>
            <a:r>
              <a:rPr lang="en-US" sz="2800" dirty="0">
                <a:solidFill>
                  <a:prstClr val="white"/>
                </a:solidFill>
              </a:rPr>
              <a:t>Son of Man comes to seek (Luke </a:t>
            </a:r>
            <a:r>
              <a:rPr lang="en-US" sz="2800" dirty="0" smtClean="0">
                <a:solidFill>
                  <a:prstClr val="white"/>
                </a:solidFill>
              </a:rPr>
              <a:t>19:10)</a:t>
            </a:r>
          </a:p>
          <a:p>
            <a:pPr marL="971550" lvl="1" indent="-514350">
              <a:buFontTx/>
              <a:buAutoNum type="arabicPeriod"/>
            </a:pPr>
            <a:r>
              <a:rPr lang="en-US" sz="2800" dirty="0" smtClean="0">
                <a:solidFill>
                  <a:prstClr val="white"/>
                </a:solidFill>
              </a:rPr>
              <a:t>The </a:t>
            </a:r>
            <a:r>
              <a:rPr lang="en-US" sz="2800" dirty="0">
                <a:solidFill>
                  <a:prstClr val="white"/>
                </a:solidFill>
              </a:rPr>
              <a:t>Son of Man is the one Judas betrays (Luke </a:t>
            </a:r>
            <a:r>
              <a:rPr lang="en-US" sz="2800" dirty="0" smtClean="0">
                <a:solidFill>
                  <a:prstClr val="white"/>
                </a:solidFill>
              </a:rPr>
              <a:t>22:48</a:t>
            </a:r>
            <a:r>
              <a:rPr lang="en-US" sz="2800" dirty="0" smtClean="0">
                <a:solidFill>
                  <a:prstClr val="white"/>
                </a:solidFill>
              </a:rPr>
              <a:t>)</a:t>
            </a: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556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68322" y="1533663"/>
            <a:ext cx="7720359" cy="3477875"/>
          </a:xfrm>
          <a:prstGeom prst="rect">
            <a:avLst/>
          </a:prstGeom>
        </p:spPr>
        <p:txBody>
          <a:bodyPr wrap="square">
            <a:spAutoFit/>
          </a:bodyPr>
          <a:lstStyle/>
          <a:p>
            <a:pPr algn="ctr"/>
            <a:r>
              <a:rPr lang="en-US" sz="4400" dirty="0">
                <a:solidFill>
                  <a:prstClr val="white"/>
                </a:solidFill>
                <a:latin typeface="Book Antiqua" panose="02040602050305030304" pitchFamily="18" charset="0"/>
              </a:rPr>
              <a:t>	but Jesus said to him, “Judas, would you betray the Son of Man with a kiss</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Luke 22:48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821262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1. Introduction: </a:t>
            </a:r>
            <a:endParaRPr lang="en-US" sz="8800" dirty="0">
              <a:solidFill>
                <a:schemeClr val="bg1"/>
              </a:solidFill>
            </a:endParaRPr>
          </a:p>
        </p:txBody>
      </p:sp>
      <p:sp>
        <p:nvSpPr>
          <p:cNvPr id="4" name="TextBox 3"/>
          <p:cNvSpPr txBox="1"/>
          <p:nvPr/>
        </p:nvSpPr>
        <p:spPr>
          <a:xfrm>
            <a:off x="931359" y="1534919"/>
            <a:ext cx="10593891" cy="4647426"/>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endParaRPr lang="en-US" sz="2800" dirty="0" smtClean="0">
              <a:solidFill>
                <a:schemeClr val="bg1"/>
              </a:solidFill>
            </a:endParaRPr>
          </a:p>
          <a:p>
            <a:pPr marL="800100" lvl="1" indent="-342900">
              <a:buAutoNum type="alphaLcPeriod"/>
            </a:pPr>
            <a:r>
              <a:rPr lang="en-US" sz="2400" dirty="0">
                <a:solidFill>
                  <a:schemeClr val="bg1"/>
                </a:solidFill>
              </a:rPr>
              <a:t>Generally most think this title concerns Jesus’ humanity due to the use of the term “man”</a:t>
            </a:r>
          </a:p>
          <a:p>
            <a:pPr marL="800100" lvl="1" indent="-342900">
              <a:buAutoNum type="alphaLcPeriod"/>
            </a:pPr>
            <a:r>
              <a:rPr lang="en-US" sz="2400" dirty="0">
                <a:solidFill>
                  <a:schemeClr val="bg1"/>
                </a:solidFill>
              </a:rPr>
              <a:t>But, when we evaluate this designation from a full biblical perspective we see that it includes more than just humanity—it is a messianic description</a:t>
            </a:r>
            <a:endParaRPr lang="en-US" sz="2800" dirty="0">
              <a:solidFill>
                <a:schemeClr val="bg1"/>
              </a:solidFill>
            </a:endParaRPr>
          </a:p>
          <a:p>
            <a:pPr marL="800100" lvl="1" indent="-342900">
              <a:buAutoNum type="alphaLcPeriod"/>
            </a:pPr>
            <a:r>
              <a:rPr lang="en-US" sz="2400" dirty="0">
                <a:solidFill>
                  <a:schemeClr val="bg1"/>
                </a:solidFill>
              </a:rPr>
              <a:t>The title, “Son of Man,” describes a human with full divine authority who has received an eternal kingdom from God to rule and reign (Messiah: anointed future ruler over the people of God</a:t>
            </a:r>
            <a:r>
              <a:rPr lang="en-US" sz="2400" dirty="0" smtClean="0">
                <a:solidFill>
                  <a:schemeClr val="bg1"/>
                </a:solidFill>
              </a:rPr>
              <a:t>)</a:t>
            </a:r>
          </a:p>
          <a:p>
            <a:pPr marL="342900" indent="-342900">
              <a:buAutoNum type="arabicPeriod"/>
            </a:pPr>
            <a:r>
              <a:rPr lang="en-US" sz="2800" dirty="0" smtClean="0">
                <a:solidFill>
                  <a:schemeClr val="bg1"/>
                </a:solidFill>
              </a:rPr>
              <a:t>Why </a:t>
            </a:r>
            <a:r>
              <a:rPr lang="en-US" sz="2800" dirty="0">
                <a:solidFill>
                  <a:schemeClr val="bg1"/>
                </a:solidFill>
              </a:rPr>
              <a:t>is this title important? </a:t>
            </a:r>
            <a:endParaRPr lang="en-US" sz="2800" dirty="0">
              <a:solidFill>
                <a:schemeClr val="bg1"/>
              </a:solidFill>
            </a:endParaRPr>
          </a:p>
          <a:p>
            <a:pPr marL="800100" lvl="1" indent="-342900">
              <a:buAutoNum type="alphaLcPeriod"/>
            </a:pPr>
            <a:r>
              <a:rPr lang="en-US" sz="2400" dirty="0" smtClean="0">
                <a:solidFill>
                  <a:schemeClr val="bg1"/>
                </a:solidFill>
              </a:rPr>
              <a:t>The </a:t>
            </a:r>
            <a:r>
              <a:rPr lang="en-US" sz="2400" dirty="0">
                <a:solidFill>
                  <a:schemeClr val="bg1"/>
                </a:solidFill>
              </a:rPr>
              <a:t>term “Son of Man” is used most frequently in reference to Jesus (other than “Jesus”) in the </a:t>
            </a:r>
            <a:r>
              <a:rPr lang="en-US" sz="2400" dirty="0" smtClean="0">
                <a:solidFill>
                  <a:schemeClr val="bg1"/>
                </a:solidFill>
              </a:rPr>
              <a:t>Gospels</a:t>
            </a:r>
          </a:p>
          <a:p>
            <a:pPr marL="800100" lvl="1" indent="-342900">
              <a:buAutoNum type="alphaLcPeriod"/>
            </a:pPr>
            <a:r>
              <a:rPr lang="en-US" sz="2400" dirty="0" smtClean="0">
                <a:solidFill>
                  <a:schemeClr val="bg1"/>
                </a:solidFill>
              </a:rPr>
              <a:t>The </a:t>
            </a:r>
            <a:r>
              <a:rPr lang="en-US" sz="2400" dirty="0">
                <a:solidFill>
                  <a:schemeClr val="bg1"/>
                </a:solidFill>
              </a:rPr>
              <a:t>title is used 82 times in the Matthew, Mark, Luke, and </a:t>
            </a:r>
            <a:r>
              <a:rPr lang="en-US" sz="2400" dirty="0" smtClean="0">
                <a:solidFill>
                  <a:schemeClr val="bg1"/>
                </a:solidFill>
              </a:rPr>
              <a:t>John</a:t>
            </a:r>
            <a:endParaRPr lang="en-US" sz="28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61117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2. Messianic Seed: earthly Ministry</a:t>
            </a:r>
            <a:endParaRPr lang="en-US" sz="7200" dirty="0">
              <a:solidFill>
                <a:schemeClr val="bg1"/>
              </a:solidFill>
            </a:endParaRPr>
          </a:p>
        </p:txBody>
      </p:sp>
      <p:sp>
        <p:nvSpPr>
          <p:cNvPr id="4" name="TextBox 3"/>
          <p:cNvSpPr txBox="1"/>
          <p:nvPr/>
        </p:nvSpPr>
        <p:spPr>
          <a:xfrm>
            <a:off x="663730" y="1512617"/>
            <a:ext cx="10955841" cy="4031873"/>
          </a:xfrm>
          <a:prstGeom prst="rect">
            <a:avLst/>
          </a:prstGeom>
          <a:noFill/>
        </p:spPr>
        <p:txBody>
          <a:bodyPr wrap="square" rtlCol="0">
            <a:spAutoFit/>
          </a:bodyPr>
          <a:lstStyle/>
          <a:p>
            <a:pPr marL="514350" indent="-514350">
              <a:buFontTx/>
              <a:buAutoNum type="alphaLcPeriod"/>
            </a:pPr>
            <a:r>
              <a:rPr lang="en-US" sz="3200" dirty="0" smtClean="0">
                <a:solidFill>
                  <a:prstClr val="white"/>
                </a:solidFill>
              </a:rPr>
              <a:t>Biblical </a:t>
            </a:r>
            <a:r>
              <a:rPr lang="en-US" sz="3200" dirty="0">
                <a:solidFill>
                  <a:prstClr val="white"/>
                </a:solidFill>
              </a:rPr>
              <a:t>Evidence: </a:t>
            </a:r>
            <a:endParaRPr lang="en-US" sz="3200" dirty="0" smtClean="0">
              <a:solidFill>
                <a:prstClr val="white"/>
              </a:solidFill>
            </a:endParaRPr>
          </a:p>
          <a:p>
            <a:pPr marL="971550" lvl="1" indent="-514350">
              <a:buFontTx/>
              <a:buAutoNum type="arabicPeriod"/>
            </a:pPr>
            <a:r>
              <a:rPr lang="en-US" sz="2800" dirty="0" smtClean="0">
                <a:solidFill>
                  <a:prstClr val="white"/>
                </a:solidFill>
              </a:rPr>
              <a:t>One </a:t>
            </a:r>
            <a:r>
              <a:rPr lang="en-US" sz="2800" dirty="0">
                <a:solidFill>
                  <a:prstClr val="white"/>
                </a:solidFill>
              </a:rPr>
              <a:t>like the son of </a:t>
            </a:r>
            <a:r>
              <a:rPr lang="en-US" sz="2800" dirty="0" smtClean="0">
                <a:solidFill>
                  <a:prstClr val="white"/>
                </a:solidFill>
              </a:rPr>
              <a:t>man</a:t>
            </a:r>
          </a:p>
          <a:p>
            <a:pPr marL="971550" lvl="1" indent="-514350">
              <a:buFontTx/>
              <a:buAutoNum type="arabicPeriod"/>
            </a:pPr>
            <a:r>
              <a:rPr lang="en-US" sz="2800" dirty="0" smtClean="0">
                <a:solidFill>
                  <a:prstClr val="white"/>
                </a:solidFill>
              </a:rPr>
              <a:t>The </a:t>
            </a:r>
            <a:r>
              <a:rPr lang="en-US" sz="2800" dirty="0">
                <a:solidFill>
                  <a:prstClr val="white"/>
                </a:solidFill>
              </a:rPr>
              <a:t>Son of Man has nowhere to lay his head (Matt </a:t>
            </a:r>
            <a:r>
              <a:rPr lang="en-US" sz="2800" dirty="0" smtClean="0">
                <a:solidFill>
                  <a:prstClr val="white"/>
                </a:solidFill>
              </a:rPr>
              <a:t>8:20)</a:t>
            </a:r>
          </a:p>
          <a:p>
            <a:pPr marL="971550" lvl="1" indent="-514350">
              <a:buFontTx/>
              <a:buAutoNum type="arabicPeriod"/>
            </a:pPr>
            <a:r>
              <a:rPr lang="en-US" sz="2800" dirty="0" smtClean="0">
                <a:solidFill>
                  <a:prstClr val="white"/>
                </a:solidFill>
              </a:rPr>
              <a:t>The </a:t>
            </a:r>
            <a:r>
              <a:rPr lang="en-US" sz="2800" dirty="0">
                <a:solidFill>
                  <a:prstClr val="white"/>
                </a:solidFill>
              </a:rPr>
              <a:t>Son of Man sows good seed (Matt </a:t>
            </a:r>
            <a:r>
              <a:rPr lang="en-US" sz="2800" dirty="0" smtClean="0">
                <a:solidFill>
                  <a:prstClr val="white"/>
                </a:solidFill>
              </a:rPr>
              <a:t>13:37)</a:t>
            </a:r>
          </a:p>
          <a:p>
            <a:pPr marL="971550" lvl="1" indent="-514350">
              <a:buFontTx/>
              <a:buAutoNum type="arabicPeriod"/>
            </a:pPr>
            <a:r>
              <a:rPr lang="en-US" sz="2800" dirty="0" smtClean="0">
                <a:solidFill>
                  <a:prstClr val="white"/>
                </a:solidFill>
              </a:rPr>
              <a:t>The </a:t>
            </a:r>
            <a:r>
              <a:rPr lang="en-US" sz="2800" dirty="0">
                <a:solidFill>
                  <a:prstClr val="white"/>
                </a:solidFill>
              </a:rPr>
              <a:t>Son of Man’s presence leads to persecution (Luke </a:t>
            </a:r>
            <a:r>
              <a:rPr lang="en-US" sz="2800" dirty="0" smtClean="0">
                <a:solidFill>
                  <a:prstClr val="white"/>
                </a:solidFill>
              </a:rPr>
              <a:t>6:22)</a:t>
            </a:r>
          </a:p>
          <a:p>
            <a:pPr marL="971550" lvl="1" indent="-514350">
              <a:buFontTx/>
              <a:buAutoNum type="arabicPeriod"/>
            </a:pPr>
            <a:r>
              <a:rPr lang="en-US" sz="2800" dirty="0" smtClean="0">
                <a:solidFill>
                  <a:prstClr val="white"/>
                </a:solidFill>
              </a:rPr>
              <a:t>The </a:t>
            </a:r>
            <a:r>
              <a:rPr lang="en-US" sz="2800" dirty="0">
                <a:solidFill>
                  <a:prstClr val="white"/>
                </a:solidFill>
              </a:rPr>
              <a:t>Son of Man comes to seek (Luke </a:t>
            </a:r>
            <a:r>
              <a:rPr lang="en-US" sz="2800" dirty="0" smtClean="0">
                <a:solidFill>
                  <a:prstClr val="white"/>
                </a:solidFill>
              </a:rPr>
              <a:t>19:10)</a:t>
            </a:r>
          </a:p>
          <a:p>
            <a:pPr marL="971550" lvl="1" indent="-514350">
              <a:buFontTx/>
              <a:buAutoNum type="arabicPeriod"/>
            </a:pPr>
            <a:r>
              <a:rPr lang="en-US" sz="2800" dirty="0" smtClean="0">
                <a:solidFill>
                  <a:prstClr val="white"/>
                </a:solidFill>
              </a:rPr>
              <a:t>The </a:t>
            </a:r>
            <a:r>
              <a:rPr lang="en-US" sz="2800" dirty="0">
                <a:solidFill>
                  <a:prstClr val="white"/>
                </a:solidFill>
              </a:rPr>
              <a:t>Son of Man is the one Judas betrays (Luke </a:t>
            </a:r>
            <a:r>
              <a:rPr lang="en-US" sz="2800" dirty="0" smtClean="0">
                <a:solidFill>
                  <a:prstClr val="white"/>
                </a:solidFill>
              </a:rPr>
              <a:t>22:48)</a:t>
            </a:r>
          </a:p>
          <a:p>
            <a:pPr marL="971550" lvl="1" indent="-514350">
              <a:buFontTx/>
              <a:buAutoNum type="arabicPeriod"/>
            </a:pPr>
            <a:r>
              <a:rPr lang="en-US" sz="2800" dirty="0" smtClean="0">
                <a:solidFill>
                  <a:prstClr val="white"/>
                </a:solidFill>
              </a:rPr>
              <a:t>The </a:t>
            </a:r>
            <a:r>
              <a:rPr lang="en-US" sz="2800" dirty="0">
                <a:solidFill>
                  <a:prstClr val="white"/>
                </a:solidFill>
              </a:rPr>
              <a:t>Son of Man will be delivered over in to human hands (Mark 9:12, 31</a:t>
            </a:r>
            <a:r>
              <a:rPr lang="en-US" sz="2800" dirty="0" smtClean="0">
                <a:solidFill>
                  <a:prstClr val="white"/>
                </a:solidFill>
              </a:rPr>
              <a:t>)</a:t>
            </a: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5117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80848" y="335845"/>
            <a:ext cx="7720359" cy="6186309"/>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for </a:t>
            </a:r>
            <a:r>
              <a:rPr lang="en-US" sz="4400" dirty="0">
                <a:solidFill>
                  <a:prstClr val="white"/>
                </a:solidFill>
                <a:latin typeface="Book Antiqua" panose="02040602050305030304" pitchFamily="18" charset="0"/>
              </a:rPr>
              <a:t>he was teaching his disciples, saying to them, “The Son of Man is going to be delivered into the hands of men, and they will kill him. And when he is killed, after three days he will rise</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Mark 9:31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41634563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2. Messianic Seed: earthly Ministry</a:t>
            </a:r>
            <a:endParaRPr lang="en-US" sz="7200" dirty="0">
              <a:solidFill>
                <a:schemeClr val="bg1"/>
              </a:solidFill>
            </a:endParaRPr>
          </a:p>
        </p:txBody>
      </p:sp>
      <p:sp>
        <p:nvSpPr>
          <p:cNvPr id="4" name="TextBox 3"/>
          <p:cNvSpPr txBox="1"/>
          <p:nvPr/>
        </p:nvSpPr>
        <p:spPr>
          <a:xfrm>
            <a:off x="663730" y="1512617"/>
            <a:ext cx="10955841" cy="1569660"/>
          </a:xfrm>
          <a:prstGeom prst="rect">
            <a:avLst/>
          </a:prstGeom>
          <a:noFill/>
        </p:spPr>
        <p:txBody>
          <a:bodyPr wrap="square" rtlCol="0">
            <a:spAutoFit/>
          </a:bodyPr>
          <a:lstStyle/>
          <a:p>
            <a:pPr marL="514350" indent="-514350">
              <a:buAutoNum type="alphaLcPeriod"/>
            </a:pPr>
            <a:r>
              <a:rPr lang="en-US" sz="3200" dirty="0" smtClean="0">
                <a:solidFill>
                  <a:prstClr val="white"/>
                </a:solidFill>
              </a:rPr>
              <a:t>Biblical </a:t>
            </a:r>
            <a:r>
              <a:rPr lang="en-US" sz="3200" dirty="0">
                <a:solidFill>
                  <a:prstClr val="white"/>
                </a:solidFill>
              </a:rPr>
              <a:t>Evidence: </a:t>
            </a:r>
          </a:p>
          <a:p>
            <a:pPr marL="514350" indent="-514350">
              <a:buAutoNum type="alphaLcPeriod"/>
            </a:pPr>
            <a:r>
              <a:rPr lang="en-US" sz="3200" dirty="0" smtClean="0">
                <a:solidFill>
                  <a:prstClr val="white"/>
                </a:solidFill>
              </a:rPr>
              <a:t>Messianic </a:t>
            </a:r>
            <a:r>
              <a:rPr lang="en-US" sz="3200" dirty="0">
                <a:solidFill>
                  <a:prstClr val="white"/>
                </a:solidFill>
              </a:rPr>
              <a:t>Discovery: Yet his ministry is one of heavenly authority demonstrating the everlasting kingdom has </a:t>
            </a:r>
            <a:r>
              <a:rPr lang="en-US" sz="3200" dirty="0" smtClean="0">
                <a:solidFill>
                  <a:prstClr val="white"/>
                </a:solidFill>
              </a:rPr>
              <a:t>begun:</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957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2. Messianic Seed: earthly Ministry</a:t>
            </a:r>
            <a:endParaRPr lang="en-US" sz="7200" dirty="0">
              <a:solidFill>
                <a:schemeClr val="bg1"/>
              </a:solidFill>
            </a:endParaRPr>
          </a:p>
        </p:txBody>
      </p:sp>
      <p:sp>
        <p:nvSpPr>
          <p:cNvPr id="4" name="TextBox 3"/>
          <p:cNvSpPr txBox="1"/>
          <p:nvPr/>
        </p:nvSpPr>
        <p:spPr>
          <a:xfrm>
            <a:off x="663730" y="1512617"/>
            <a:ext cx="10955841" cy="2431435"/>
          </a:xfrm>
          <a:prstGeom prst="rect">
            <a:avLst/>
          </a:prstGeom>
          <a:noFill/>
        </p:spPr>
        <p:txBody>
          <a:bodyPr wrap="square" rtlCol="0">
            <a:spAutoFit/>
          </a:bodyPr>
          <a:lstStyle/>
          <a:p>
            <a:pPr marL="514350" indent="-514350">
              <a:buAutoNum type="alphaLcPeriod"/>
            </a:pPr>
            <a:r>
              <a:rPr lang="en-US" sz="3200" dirty="0" smtClean="0">
                <a:solidFill>
                  <a:prstClr val="white"/>
                </a:solidFill>
              </a:rPr>
              <a:t>Biblical </a:t>
            </a:r>
            <a:r>
              <a:rPr lang="en-US" sz="3200" dirty="0">
                <a:solidFill>
                  <a:prstClr val="white"/>
                </a:solidFill>
              </a:rPr>
              <a:t>Evidence: </a:t>
            </a:r>
          </a:p>
          <a:p>
            <a:pPr marL="514350" indent="-514350">
              <a:buAutoNum type="alphaLcPeriod"/>
            </a:pPr>
            <a:r>
              <a:rPr lang="en-US" sz="3200" dirty="0" smtClean="0">
                <a:solidFill>
                  <a:prstClr val="white"/>
                </a:solidFill>
              </a:rPr>
              <a:t>Messianic </a:t>
            </a:r>
            <a:r>
              <a:rPr lang="en-US" sz="3200" dirty="0">
                <a:solidFill>
                  <a:prstClr val="white"/>
                </a:solidFill>
              </a:rPr>
              <a:t>Discovery: Yet his ministry is one of heavenly authority demonstrating the everlasting kingdom has </a:t>
            </a:r>
            <a:r>
              <a:rPr lang="en-US" sz="3200" dirty="0" smtClean="0">
                <a:solidFill>
                  <a:prstClr val="white"/>
                </a:solidFill>
              </a:rPr>
              <a:t>begun:</a:t>
            </a:r>
          </a:p>
          <a:p>
            <a:pPr marL="971550" lvl="1" indent="-514350">
              <a:buAutoNum type="arabicPeriod"/>
            </a:pPr>
            <a:r>
              <a:rPr lang="en-US" sz="2800" dirty="0" smtClean="0">
                <a:solidFill>
                  <a:prstClr val="white"/>
                </a:solidFill>
              </a:rPr>
              <a:t>The </a:t>
            </a:r>
            <a:r>
              <a:rPr lang="en-US" sz="2800" dirty="0">
                <a:solidFill>
                  <a:prstClr val="white"/>
                </a:solidFill>
              </a:rPr>
              <a:t>Son of Man has the authority to forgive sins (Mark 2:10)—an act of </a:t>
            </a:r>
            <a:r>
              <a:rPr lang="en-US" sz="2800" dirty="0" smtClean="0">
                <a:solidFill>
                  <a:prstClr val="white"/>
                </a:solidFill>
              </a:rPr>
              <a:t>divinity</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9825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93582" y="1859340"/>
            <a:ext cx="7720359" cy="3477875"/>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But </a:t>
            </a:r>
            <a:r>
              <a:rPr lang="en-US" sz="4400" dirty="0">
                <a:solidFill>
                  <a:prstClr val="white"/>
                </a:solidFill>
                <a:latin typeface="Book Antiqua" panose="02040602050305030304" pitchFamily="18" charset="0"/>
              </a:rPr>
              <a:t>that you may know that the Son of Man has authority on earth to </a:t>
            </a:r>
            <a:r>
              <a:rPr lang="en-US" sz="4400" u="sng" dirty="0">
                <a:solidFill>
                  <a:prstClr val="white"/>
                </a:solidFill>
                <a:latin typeface="Book Antiqua" panose="02040602050305030304" pitchFamily="18" charset="0"/>
              </a:rPr>
              <a:t>forgive sins</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 (</a:t>
            </a:r>
            <a:r>
              <a:rPr lang="en-US" sz="4400" dirty="0">
                <a:solidFill>
                  <a:prstClr val="white"/>
                </a:solidFill>
                <a:latin typeface="Book Antiqua" panose="02040602050305030304" pitchFamily="18" charset="0"/>
              </a:rPr>
              <a:t>Mark 2:10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395458698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2. Messianic Seed: earthly Ministry</a:t>
            </a:r>
            <a:endParaRPr lang="en-US" sz="7200" dirty="0">
              <a:solidFill>
                <a:schemeClr val="bg1"/>
              </a:solidFill>
            </a:endParaRPr>
          </a:p>
        </p:txBody>
      </p:sp>
      <p:sp>
        <p:nvSpPr>
          <p:cNvPr id="4" name="TextBox 3"/>
          <p:cNvSpPr txBox="1"/>
          <p:nvPr/>
        </p:nvSpPr>
        <p:spPr>
          <a:xfrm>
            <a:off x="663730" y="1512617"/>
            <a:ext cx="10955841" cy="3293209"/>
          </a:xfrm>
          <a:prstGeom prst="rect">
            <a:avLst/>
          </a:prstGeom>
          <a:noFill/>
        </p:spPr>
        <p:txBody>
          <a:bodyPr wrap="square" rtlCol="0">
            <a:spAutoFit/>
          </a:bodyPr>
          <a:lstStyle/>
          <a:p>
            <a:pPr marL="514350" indent="-514350">
              <a:buAutoNum type="alphaLcPeriod"/>
            </a:pPr>
            <a:r>
              <a:rPr lang="en-US" sz="3200" dirty="0" smtClean="0">
                <a:solidFill>
                  <a:prstClr val="white"/>
                </a:solidFill>
              </a:rPr>
              <a:t>Biblical </a:t>
            </a:r>
            <a:r>
              <a:rPr lang="en-US" sz="3200" dirty="0">
                <a:solidFill>
                  <a:prstClr val="white"/>
                </a:solidFill>
              </a:rPr>
              <a:t>Evidence: </a:t>
            </a:r>
          </a:p>
          <a:p>
            <a:pPr marL="514350" indent="-514350">
              <a:buAutoNum type="alphaLcPeriod"/>
            </a:pPr>
            <a:r>
              <a:rPr lang="en-US" sz="3200" dirty="0" smtClean="0">
                <a:solidFill>
                  <a:prstClr val="white"/>
                </a:solidFill>
              </a:rPr>
              <a:t>Messianic </a:t>
            </a:r>
            <a:r>
              <a:rPr lang="en-US" sz="3200" dirty="0">
                <a:solidFill>
                  <a:prstClr val="white"/>
                </a:solidFill>
              </a:rPr>
              <a:t>Discovery: Yet his ministry is one of heavenly authority demonstrating the everlasting kingdom has </a:t>
            </a:r>
            <a:r>
              <a:rPr lang="en-US" sz="3200" dirty="0" smtClean="0">
                <a:solidFill>
                  <a:prstClr val="white"/>
                </a:solidFill>
              </a:rPr>
              <a:t>begun:</a:t>
            </a:r>
          </a:p>
          <a:p>
            <a:pPr marL="971550" lvl="1" indent="-514350">
              <a:buAutoNum type="arabicPeriod"/>
            </a:pPr>
            <a:r>
              <a:rPr lang="en-US" sz="2800" dirty="0" smtClean="0">
                <a:solidFill>
                  <a:prstClr val="white"/>
                </a:solidFill>
              </a:rPr>
              <a:t>The </a:t>
            </a:r>
            <a:r>
              <a:rPr lang="en-US" sz="2800" dirty="0">
                <a:solidFill>
                  <a:prstClr val="white"/>
                </a:solidFill>
              </a:rPr>
              <a:t>Son of Man has the authority to forgive sins (Mark 2:10)—an act of </a:t>
            </a:r>
            <a:r>
              <a:rPr lang="en-US" sz="2800" dirty="0" smtClean="0">
                <a:solidFill>
                  <a:prstClr val="white"/>
                </a:solidFill>
              </a:rPr>
              <a:t>divinity</a:t>
            </a:r>
          </a:p>
          <a:p>
            <a:pPr marL="971550" lvl="1" indent="-514350">
              <a:buAutoNum type="arabicPeriod"/>
            </a:pPr>
            <a:r>
              <a:rPr lang="en-US" sz="2800" dirty="0" smtClean="0">
                <a:solidFill>
                  <a:prstClr val="white"/>
                </a:solidFill>
              </a:rPr>
              <a:t>The </a:t>
            </a:r>
            <a:r>
              <a:rPr lang="en-US" sz="2800" dirty="0">
                <a:solidFill>
                  <a:prstClr val="white"/>
                </a:solidFill>
              </a:rPr>
              <a:t>Son of Man is the Lord of the Sabbath (Mark 2:27)—an act of divinity </a:t>
            </a: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55618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56004" y="1458507"/>
            <a:ext cx="7720359" cy="4832092"/>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And </a:t>
            </a:r>
            <a:r>
              <a:rPr lang="en-US" sz="4400" dirty="0">
                <a:solidFill>
                  <a:prstClr val="white"/>
                </a:solidFill>
                <a:latin typeface="Book Antiqua" panose="02040602050305030304" pitchFamily="18" charset="0"/>
              </a:rPr>
              <a:t>he said to them, “The Sabbath was made for man, not man for the Sabbath. So the Son of Man is </a:t>
            </a:r>
            <a:r>
              <a:rPr lang="en-US" sz="4400" u="sng" dirty="0">
                <a:solidFill>
                  <a:prstClr val="white"/>
                </a:solidFill>
                <a:latin typeface="Book Antiqua" panose="02040602050305030304" pitchFamily="18" charset="0"/>
              </a:rPr>
              <a:t>lord even of the Sabbath</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Mark 2:27-28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21497584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2. Messianic Seed: earthly Ministry</a:t>
            </a:r>
            <a:endParaRPr lang="en-US" sz="7200" dirty="0">
              <a:solidFill>
                <a:schemeClr val="bg1"/>
              </a:solidFill>
            </a:endParaRPr>
          </a:p>
        </p:txBody>
      </p:sp>
      <p:sp>
        <p:nvSpPr>
          <p:cNvPr id="4" name="TextBox 3"/>
          <p:cNvSpPr txBox="1"/>
          <p:nvPr/>
        </p:nvSpPr>
        <p:spPr>
          <a:xfrm>
            <a:off x="663730" y="1512617"/>
            <a:ext cx="10955841" cy="4154984"/>
          </a:xfrm>
          <a:prstGeom prst="rect">
            <a:avLst/>
          </a:prstGeom>
          <a:noFill/>
        </p:spPr>
        <p:txBody>
          <a:bodyPr wrap="square" rtlCol="0">
            <a:spAutoFit/>
          </a:bodyPr>
          <a:lstStyle/>
          <a:p>
            <a:pPr marL="514350" indent="-514350">
              <a:buAutoNum type="alphaLcPeriod"/>
            </a:pPr>
            <a:r>
              <a:rPr lang="en-US" sz="3200" dirty="0" smtClean="0">
                <a:solidFill>
                  <a:prstClr val="white"/>
                </a:solidFill>
              </a:rPr>
              <a:t>Biblical </a:t>
            </a:r>
            <a:r>
              <a:rPr lang="en-US" sz="3200" dirty="0">
                <a:solidFill>
                  <a:prstClr val="white"/>
                </a:solidFill>
              </a:rPr>
              <a:t>Evidence: </a:t>
            </a:r>
          </a:p>
          <a:p>
            <a:pPr marL="514350" indent="-514350">
              <a:buAutoNum type="alphaLcPeriod"/>
            </a:pPr>
            <a:r>
              <a:rPr lang="en-US" sz="3200" dirty="0" smtClean="0">
                <a:solidFill>
                  <a:prstClr val="white"/>
                </a:solidFill>
              </a:rPr>
              <a:t>Messianic </a:t>
            </a:r>
            <a:r>
              <a:rPr lang="en-US" sz="3200" dirty="0">
                <a:solidFill>
                  <a:prstClr val="white"/>
                </a:solidFill>
              </a:rPr>
              <a:t>Discovery: Yet his ministry is one of heavenly authority demonstrating the everlasting kingdom has </a:t>
            </a:r>
            <a:r>
              <a:rPr lang="en-US" sz="3200" dirty="0" smtClean="0">
                <a:solidFill>
                  <a:prstClr val="white"/>
                </a:solidFill>
              </a:rPr>
              <a:t>begun:</a:t>
            </a:r>
          </a:p>
          <a:p>
            <a:pPr marL="971550" lvl="1" indent="-514350">
              <a:buAutoNum type="arabicPeriod"/>
            </a:pPr>
            <a:r>
              <a:rPr lang="en-US" sz="2800" dirty="0" smtClean="0">
                <a:solidFill>
                  <a:prstClr val="white"/>
                </a:solidFill>
              </a:rPr>
              <a:t>The </a:t>
            </a:r>
            <a:r>
              <a:rPr lang="en-US" sz="2800" dirty="0">
                <a:solidFill>
                  <a:prstClr val="white"/>
                </a:solidFill>
              </a:rPr>
              <a:t>Son of Man has the authority to forgive sins (Mark 2:10)—an act of </a:t>
            </a:r>
            <a:r>
              <a:rPr lang="en-US" sz="2800" dirty="0" smtClean="0">
                <a:solidFill>
                  <a:prstClr val="white"/>
                </a:solidFill>
              </a:rPr>
              <a:t>divinity</a:t>
            </a:r>
          </a:p>
          <a:p>
            <a:pPr marL="971550" lvl="1" indent="-514350">
              <a:buAutoNum type="arabicPeriod"/>
            </a:pPr>
            <a:r>
              <a:rPr lang="en-US" sz="2800" dirty="0" smtClean="0">
                <a:solidFill>
                  <a:prstClr val="white"/>
                </a:solidFill>
              </a:rPr>
              <a:t>The </a:t>
            </a:r>
            <a:r>
              <a:rPr lang="en-US" sz="2800" dirty="0">
                <a:solidFill>
                  <a:prstClr val="white"/>
                </a:solidFill>
              </a:rPr>
              <a:t>Son of Man is the Lord of the Sabbath (Mark 2:27)—an act of divinity </a:t>
            </a:r>
            <a:endParaRPr lang="en-US" sz="2800" dirty="0" smtClean="0">
              <a:solidFill>
                <a:prstClr val="white"/>
              </a:solidFill>
            </a:endParaRPr>
          </a:p>
          <a:p>
            <a:pPr marL="971550" lvl="1" indent="-514350">
              <a:buAutoNum type="arabicPeriod"/>
            </a:pPr>
            <a:r>
              <a:rPr lang="en-US" sz="2800" dirty="0" smtClean="0">
                <a:solidFill>
                  <a:prstClr val="white"/>
                </a:solidFill>
              </a:rPr>
              <a:t>The </a:t>
            </a:r>
            <a:r>
              <a:rPr lang="en-US" sz="2800" dirty="0">
                <a:solidFill>
                  <a:prstClr val="white"/>
                </a:solidFill>
              </a:rPr>
              <a:t>Son of Man comes to seek and save the lost (Luke 19:10)—an act of divinity (salvation is from the Lord)</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2277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93582" y="1859340"/>
            <a:ext cx="7720359" cy="3477875"/>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For </a:t>
            </a:r>
            <a:r>
              <a:rPr lang="en-US" sz="4400" dirty="0">
                <a:solidFill>
                  <a:prstClr val="white"/>
                </a:solidFill>
                <a:latin typeface="Book Antiqua" panose="02040602050305030304" pitchFamily="18" charset="0"/>
              </a:rPr>
              <a:t>the Son of Man came to seek and </a:t>
            </a:r>
            <a:r>
              <a:rPr lang="en-US" sz="4400" u="sng" dirty="0">
                <a:solidFill>
                  <a:prstClr val="white"/>
                </a:solidFill>
                <a:latin typeface="Book Antiqua" panose="02040602050305030304" pitchFamily="18" charset="0"/>
              </a:rPr>
              <a:t>to save the </a:t>
            </a:r>
            <a:endParaRPr lang="en-US" sz="4400" u="sng" dirty="0" smtClean="0">
              <a:solidFill>
                <a:prstClr val="white"/>
              </a:solidFill>
              <a:latin typeface="Book Antiqua" panose="02040602050305030304" pitchFamily="18" charset="0"/>
            </a:endParaRPr>
          </a:p>
          <a:p>
            <a:pPr algn="ctr"/>
            <a:r>
              <a:rPr lang="en-US" sz="4400" u="sng" dirty="0" smtClean="0">
                <a:solidFill>
                  <a:prstClr val="white"/>
                </a:solidFill>
                <a:latin typeface="Book Antiqua" panose="02040602050305030304" pitchFamily="18" charset="0"/>
              </a:rPr>
              <a:t>lost</a:t>
            </a:r>
            <a:r>
              <a:rPr lang="en-US" sz="4400" dirty="0" smtClean="0">
                <a:solidFill>
                  <a:prstClr val="white"/>
                </a:solidFill>
                <a:latin typeface="Book Antiqua" panose="02040602050305030304" pitchFamily="18" charset="0"/>
              </a:rPr>
              <a:t>.”</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a:t>
            </a:r>
            <a:r>
              <a:rPr lang="en-US" sz="4400" dirty="0">
                <a:solidFill>
                  <a:prstClr val="white"/>
                </a:solidFill>
                <a:latin typeface="Book Antiqua" panose="02040602050305030304" pitchFamily="18" charset="0"/>
              </a:rPr>
              <a:t>Luke 19:10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240258799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1"/>
          </a:xfrm>
          <a:prstGeom prst="rect">
            <a:avLst/>
          </a:prstGeom>
        </p:spPr>
      </p:pic>
      <p:sp>
        <p:nvSpPr>
          <p:cNvPr id="4" name="Title 1"/>
          <p:cNvSpPr>
            <a:spLocks noGrp="1"/>
          </p:cNvSpPr>
          <p:nvPr>
            <p:ph type="title"/>
          </p:nvPr>
        </p:nvSpPr>
        <p:spPr>
          <a:xfrm>
            <a:off x="100202" y="328041"/>
            <a:ext cx="10894899" cy="1499616"/>
          </a:xfrm>
        </p:spPr>
        <p:txBody>
          <a:bodyPr>
            <a:noAutofit/>
          </a:bodyPr>
          <a:lstStyle/>
          <a:p>
            <a:r>
              <a:rPr lang="en-US" sz="7200" dirty="0" err="1" smtClean="0">
                <a:solidFill>
                  <a:schemeClr val="bg1"/>
                </a:solidFill>
              </a:rPr>
              <a:t>iV</a:t>
            </a:r>
            <a:r>
              <a:rPr lang="en-US" sz="7200" dirty="0" smtClean="0">
                <a:solidFill>
                  <a:schemeClr val="bg1"/>
                </a:solidFill>
              </a:rPr>
              <a:t>. What </a:t>
            </a:r>
            <a:r>
              <a:rPr lang="en-US" sz="7200" dirty="0" smtClean="0">
                <a:solidFill>
                  <a:schemeClr val="bg1"/>
                </a:solidFill>
              </a:rPr>
              <a:t>Does </a:t>
            </a:r>
            <a:r>
              <a:rPr lang="en-US" sz="7200" dirty="0" smtClean="0">
                <a:solidFill>
                  <a:schemeClr val="bg1"/>
                </a:solidFill>
              </a:rPr>
              <a:t>This Title Tell Us? </a:t>
            </a:r>
            <a:endParaRPr lang="en-US" sz="72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6185" y="1419225"/>
            <a:ext cx="10955841" cy="3108543"/>
          </a:xfrm>
          <a:prstGeom prst="rect">
            <a:avLst/>
          </a:prstGeom>
          <a:noFill/>
        </p:spPr>
        <p:txBody>
          <a:bodyPr wrap="square" rtlCol="0">
            <a:spAutoFit/>
          </a:bodyPr>
          <a:lstStyle/>
          <a:p>
            <a:pPr marL="514350" indent="-514350">
              <a:buFontTx/>
              <a:buAutoNum type="arabicPeriod"/>
            </a:pPr>
            <a:r>
              <a:rPr lang="en-US" sz="2800" dirty="0" smtClean="0">
                <a:solidFill>
                  <a:prstClr val="white"/>
                </a:solidFill>
              </a:rPr>
              <a:t>Introduction</a:t>
            </a:r>
            <a:r>
              <a:rPr lang="en-US" sz="2800" dirty="0">
                <a:solidFill>
                  <a:prstClr val="white"/>
                </a:solidFill>
              </a:rPr>
              <a:t>: </a:t>
            </a:r>
            <a:endParaRPr lang="en-US" sz="2800" dirty="0" smtClean="0">
              <a:solidFill>
                <a:prstClr val="white"/>
              </a:solidFill>
            </a:endParaRPr>
          </a:p>
          <a:p>
            <a:pPr marL="514350" indent="-514350">
              <a:buFontTx/>
              <a:buAutoNum type="arabicPeriod"/>
            </a:pPr>
            <a:endParaRPr lang="en-US" sz="2800" dirty="0" smtClean="0">
              <a:solidFill>
                <a:prstClr val="white"/>
              </a:solidFill>
            </a:endParaRPr>
          </a:p>
          <a:p>
            <a:pPr marL="514350" indent="-514350">
              <a:buFontTx/>
              <a:buAutoNum type="arabicPeriod"/>
            </a:pPr>
            <a:r>
              <a:rPr lang="en-US" sz="2800" dirty="0" smtClean="0">
                <a:solidFill>
                  <a:prstClr val="white"/>
                </a:solidFill>
              </a:rPr>
              <a:t>Messianic </a:t>
            </a:r>
            <a:r>
              <a:rPr lang="en-US" sz="2800" dirty="0">
                <a:solidFill>
                  <a:prstClr val="white"/>
                </a:solidFill>
              </a:rPr>
              <a:t>Seed: The Son of Man is Human, doing earthly ministry among other </a:t>
            </a:r>
            <a:r>
              <a:rPr lang="en-US" sz="2800" dirty="0" smtClean="0">
                <a:solidFill>
                  <a:prstClr val="white"/>
                </a:solidFill>
              </a:rPr>
              <a:t>humans</a:t>
            </a:r>
          </a:p>
          <a:p>
            <a:pPr marL="514350" indent="-514350">
              <a:buFontTx/>
              <a:buAutoNum type="arabicPeriod"/>
            </a:pPr>
            <a:endParaRPr lang="en-US" sz="2800" dirty="0" smtClean="0">
              <a:solidFill>
                <a:prstClr val="white"/>
              </a:solidFill>
            </a:endParaRPr>
          </a:p>
          <a:p>
            <a:pPr marL="514350" indent="-514350">
              <a:buFontTx/>
              <a:buAutoNum type="arabicPeriod"/>
            </a:pPr>
            <a:r>
              <a:rPr lang="en-US" sz="2800" dirty="0" smtClean="0">
                <a:solidFill>
                  <a:prstClr val="white"/>
                </a:solidFill>
              </a:rPr>
              <a:t>Messianic </a:t>
            </a:r>
            <a:r>
              <a:rPr lang="en-US" sz="2800" dirty="0">
                <a:solidFill>
                  <a:prstClr val="white"/>
                </a:solidFill>
              </a:rPr>
              <a:t>Servant: The Son of Man Will </a:t>
            </a:r>
            <a:r>
              <a:rPr lang="en-US" sz="2800" dirty="0" smtClean="0">
                <a:solidFill>
                  <a:prstClr val="white"/>
                </a:solidFill>
              </a:rPr>
              <a:t>Suffer</a:t>
            </a:r>
          </a:p>
          <a:p>
            <a:pPr marL="514350" indent="-514350">
              <a:buFontTx/>
              <a:buAutoNum type="arabicPeriod"/>
            </a:pPr>
            <a:endParaRPr lang="en-US" sz="2800" dirty="0" smtClean="0">
              <a:solidFill>
                <a:prstClr val="white"/>
              </a:solidFill>
            </a:endParaRPr>
          </a:p>
        </p:txBody>
      </p:sp>
    </p:spTree>
    <p:extLst>
      <p:ext uri="{BB962C8B-B14F-4D97-AF65-F5344CB8AC3E}">
        <p14:creationId xmlns:p14="http://schemas.microsoft.com/office/powerpoint/2010/main" val="13840091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667</TotalTime>
  <Words>8643</Words>
  <Application>Microsoft Office PowerPoint</Application>
  <PresentationFormat>Widescreen</PresentationFormat>
  <Paragraphs>777</Paragraphs>
  <Slides>147</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147</vt:i4>
      </vt:variant>
    </vt:vector>
  </HeadingPairs>
  <TitlesOfParts>
    <vt:vector size="154" baseType="lpstr">
      <vt:lpstr>Book Antiqua</vt:lpstr>
      <vt:lpstr>Times New Roman</vt:lpstr>
      <vt:lpstr>Tw Cen MT Condensed</vt:lpstr>
      <vt:lpstr>Wingdings 3</vt:lpstr>
      <vt:lpstr>Calibri</vt:lpstr>
      <vt:lpstr>Tw Cen MT</vt:lpstr>
      <vt:lpstr>Integral</vt:lpstr>
      <vt:lpstr>The Fullness of Christ:  Meditations on Our Multidimensional Messiah</vt:lpstr>
      <vt:lpstr>Lesson Two: The Son of Man </vt:lpstr>
      <vt:lpstr>PowerPoint Presentation</vt:lpstr>
      <vt:lpstr>1. Introduction: </vt:lpstr>
      <vt:lpstr>1. Introduction: </vt:lpstr>
      <vt:lpstr>1. Introduction: </vt:lpstr>
      <vt:lpstr>1. Introduction: </vt:lpstr>
      <vt:lpstr>1. Introduction: </vt:lpstr>
      <vt:lpstr>1. Introduction: </vt:lpstr>
      <vt:lpstr>1. Introduction: </vt:lpstr>
      <vt:lpstr>ii. Where Does Jesus Get the  “Son of Man” Title? </vt:lpstr>
      <vt:lpstr>ii. Where does Jesus Get This Title? </vt:lpstr>
      <vt:lpstr>PowerPoint Presentation</vt:lpstr>
      <vt:lpstr>ii. Where does Jesus Get This Title? </vt:lpstr>
      <vt:lpstr>ii. Where does Jesus Get This Title? </vt:lpstr>
      <vt:lpstr>ii. Where does Jesus Get This Title? </vt:lpstr>
      <vt:lpstr>ii. Where does Jesus Get This Title? </vt:lpstr>
      <vt:lpstr>ii. Where does Jesus Get This Title? </vt:lpstr>
      <vt:lpstr>ii. Where does Jesus Get This Title? </vt:lpstr>
      <vt:lpstr>ii. Where does Jesus Get This Title? </vt:lpstr>
      <vt:lpstr>ii. Where does Jesus Get This Title? </vt:lpstr>
      <vt:lpstr>ii. Where does Jesus Get This Title? </vt:lpstr>
      <vt:lpstr>ii. Where does Jesus Get This Title? </vt:lpstr>
      <vt:lpstr>PowerPoint Presentation</vt:lpstr>
      <vt:lpstr>ii. Where does Jesus Get This Title? </vt:lpstr>
      <vt:lpstr>ii. Where does Jesus Get This Title? </vt:lpstr>
      <vt:lpstr>ii. Where does Jesus Get This Title? </vt:lpstr>
      <vt:lpstr>ii. Where does Jesus Get This Title? </vt:lpstr>
      <vt:lpstr>ii. Where does Jesus Get This Title? </vt:lpstr>
      <vt:lpstr>ii. Where does Jesus Get This Title? </vt:lpstr>
      <vt:lpstr>iii. How Does Jesus Use the Title,  “The Son of 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What Does the Title, “The Son of Man,” Tell Us About Jesus?</vt:lpstr>
      <vt:lpstr>iV. What Does This Title Tell Us? </vt:lpstr>
      <vt:lpstr>iV. What Does This Title Tell Us? </vt:lpstr>
      <vt:lpstr>PowerPoint Presentation</vt:lpstr>
      <vt:lpstr>iV. What Does This Title Tell Us? </vt:lpstr>
      <vt:lpstr>PowerPoint Presentation</vt:lpstr>
      <vt:lpstr>iV. What Does This Title Tell Us? </vt:lpstr>
      <vt:lpstr>iV. What Does This Title Tell Us? </vt:lpstr>
      <vt:lpstr>iV. What Does This Title Tell Us? </vt:lpstr>
      <vt:lpstr>iV. What Does This Title Tell Us? </vt:lpstr>
      <vt:lpstr>iV. What Does This Title Tell Us? </vt:lpstr>
      <vt:lpstr>iV. What Does This Title Tell Us? </vt:lpstr>
      <vt:lpstr>2. Messianic Seed: earthly Ministry</vt:lpstr>
      <vt:lpstr>2. Messianic Seed: earthly Ministry</vt:lpstr>
      <vt:lpstr>2. Messianic Seed: earthly Ministry</vt:lpstr>
      <vt:lpstr>PowerPoint Presentation</vt:lpstr>
      <vt:lpstr>2. Messianic Seed: earthly Ministry</vt:lpstr>
      <vt:lpstr>PowerPoint Presentation</vt:lpstr>
      <vt:lpstr>2. Messianic Seed: earthly Ministry</vt:lpstr>
      <vt:lpstr>PowerPoint Presentation</vt:lpstr>
      <vt:lpstr>2. Messianic Seed: earthly Ministry</vt:lpstr>
      <vt:lpstr>PowerPoint Presentation</vt:lpstr>
      <vt:lpstr>2. Messianic Seed: earthly Ministry</vt:lpstr>
      <vt:lpstr>PowerPoint Presentation</vt:lpstr>
      <vt:lpstr>2. Messianic Seed: earthly Ministry</vt:lpstr>
      <vt:lpstr>PowerPoint Presentation</vt:lpstr>
      <vt:lpstr>2. Messianic Seed: earthly Ministry</vt:lpstr>
      <vt:lpstr>2. Messianic Seed: earthly Ministry</vt:lpstr>
      <vt:lpstr>PowerPoint Presentation</vt:lpstr>
      <vt:lpstr>2. Messianic Seed: earthly Ministry</vt:lpstr>
      <vt:lpstr>PowerPoint Presentation</vt:lpstr>
      <vt:lpstr>2. Messianic Seed: earthly Ministry</vt:lpstr>
      <vt:lpstr>PowerPoint Presentation</vt:lpstr>
      <vt:lpstr>iV. What Does This Title Tell Us? </vt:lpstr>
      <vt:lpstr>3: Messianic Servant: Suffering</vt:lpstr>
      <vt:lpstr>3: Messianic Servant: Suffering</vt:lpstr>
      <vt:lpstr>PowerPoint Presentation</vt:lpstr>
      <vt:lpstr>3: Messianic Servant: Suffering</vt:lpstr>
      <vt:lpstr>PowerPoint Presentation</vt:lpstr>
      <vt:lpstr>3: Messianic Servant: Suffering</vt:lpstr>
      <vt:lpstr>PowerPoint Presentation</vt:lpstr>
      <vt:lpstr>3: Messianic Servant: Suffering</vt:lpstr>
      <vt:lpstr>PowerPoint Presentation</vt:lpstr>
      <vt:lpstr>3: Messianic Servant: Suffering</vt:lpstr>
      <vt:lpstr>3: Messianic Servant: Suffering</vt:lpstr>
      <vt:lpstr>3: Messianic Servant: Suffering</vt:lpstr>
      <vt:lpstr>3: Messianic Servant: Suffering</vt:lpstr>
      <vt:lpstr>PowerPoint Presentation</vt:lpstr>
      <vt:lpstr>3: Messianic Servant: Suffering</vt:lpstr>
      <vt:lpstr>PowerPoint Presentation</vt:lpstr>
      <vt:lpstr>iV. What Does This Title Tell Us? </vt:lpstr>
      <vt:lpstr>4. Messianic King: Eternal Reign</vt:lpstr>
      <vt:lpstr>4. Messianic King: Eternal Reign</vt:lpstr>
      <vt:lpstr>PowerPoint Presentation</vt:lpstr>
      <vt:lpstr>4. Messianic King: Eternal Reign</vt:lpstr>
      <vt:lpstr>PowerPoint Presentation</vt:lpstr>
      <vt:lpstr>4. Messianic King: Eternal Reign</vt:lpstr>
      <vt:lpstr>PowerPoint Presentation</vt:lpstr>
      <vt:lpstr>4. Messianic King: Eternal Reign</vt:lpstr>
      <vt:lpstr>PowerPoint Presentation</vt:lpstr>
      <vt:lpstr>4. Messianic King: Eternal Reign</vt:lpstr>
      <vt:lpstr>PowerPoint Presentation</vt:lpstr>
      <vt:lpstr>4. Messianic King: Eternal Reign</vt:lpstr>
      <vt:lpstr>PowerPoint Presentation</vt:lpstr>
      <vt:lpstr>4. Messianic King: Eternal Reign</vt:lpstr>
      <vt:lpstr>4. Messianic King: Eternal Reign</vt:lpstr>
      <vt:lpstr>4. Messianic King: Eternal Reign</vt:lpstr>
      <vt:lpstr>PowerPoint Presentation</vt:lpstr>
      <vt:lpstr>4. Messianic King: Eternal Reign</vt:lpstr>
      <vt:lpstr>PowerPoint Presentation</vt:lpstr>
      <vt:lpstr>4. Messianic King: Eternal Reign</vt:lpstr>
      <vt:lpstr>PowerPoint Presentation</vt:lpstr>
      <vt:lpstr>4. Messianic King: Eternal Reign</vt:lpstr>
      <vt:lpstr>4. Messianic King: Eternal Reign</vt:lpstr>
      <vt:lpstr>4. Messianic King: Eternal Reign</vt:lpstr>
      <vt:lpstr>PowerPoint Presentation</vt:lpstr>
      <vt:lpstr>v. What Does Jesus’ being the “Son of Man” Mean for Us? </vt:lpstr>
      <vt:lpstr>5. Conclusion: Transformation? </vt:lpstr>
      <vt:lpstr>5. Conclusion: Transformation? </vt:lpstr>
      <vt:lpstr>5. Conclusion: Transformation? </vt:lpstr>
      <vt:lpstr>5. Conclusion: Transformation? </vt:lpstr>
      <vt:lpstr>5. Conclusion: Transformation? </vt:lpstr>
    </vt:vector>
  </TitlesOfParts>
  <Company>Western Seminary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Fullness of Christ:  Meditations on Our Multidimensional Messiah</dc:title>
  <dc:creator>Ryan Lister</dc:creator>
  <cp:lastModifiedBy>Ryan Lister</cp:lastModifiedBy>
  <cp:revision>58</cp:revision>
  <dcterms:created xsi:type="dcterms:W3CDTF">2015-09-24T19:04:36Z</dcterms:created>
  <dcterms:modified xsi:type="dcterms:W3CDTF">2015-10-08T23:17:56Z</dcterms:modified>
</cp:coreProperties>
</file>