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0"/>
  </p:notesMasterIdLst>
  <p:sldIdLst>
    <p:sldId id="256" r:id="rId2"/>
    <p:sldId id="259" r:id="rId3"/>
    <p:sldId id="390" r:id="rId4"/>
    <p:sldId id="305" r:id="rId5"/>
    <p:sldId id="809" r:id="rId6"/>
    <p:sldId id="808" r:id="rId7"/>
    <p:sldId id="807" r:id="rId8"/>
    <p:sldId id="843" r:id="rId9"/>
    <p:sldId id="806" r:id="rId10"/>
    <p:sldId id="805" r:id="rId11"/>
    <p:sldId id="750" r:id="rId12"/>
    <p:sldId id="814" r:id="rId13"/>
    <p:sldId id="813" r:id="rId14"/>
    <p:sldId id="812" r:id="rId15"/>
    <p:sldId id="811" r:id="rId16"/>
    <p:sldId id="263" r:id="rId17"/>
    <p:sldId id="582" r:id="rId18"/>
    <p:sldId id="815" r:id="rId19"/>
    <p:sldId id="818" r:id="rId20"/>
    <p:sldId id="816" r:id="rId21"/>
    <p:sldId id="752" r:id="rId22"/>
    <p:sldId id="817" r:id="rId23"/>
    <p:sldId id="753" r:id="rId24"/>
    <p:sldId id="754" r:id="rId25"/>
    <p:sldId id="819" r:id="rId26"/>
    <p:sldId id="820" r:id="rId27"/>
    <p:sldId id="755" r:id="rId28"/>
    <p:sldId id="756" r:id="rId29"/>
    <p:sldId id="577" r:id="rId30"/>
    <p:sldId id="748" r:id="rId31"/>
    <p:sldId id="821" r:id="rId32"/>
    <p:sldId id="758" r:id="rId33"/>
    <p:sldId id="759" r:id="rId34"/>
    <p:sldId id="822" r:id="rId35"/>
    <p:sldId id="760" r:id="rId36"/>
    <p:sldId id="761" r:id="rId37"/>
    <p:sldId id="762" r:id="rId38"/>
    <p:sldId id="763" r:id="rId39"/>
    <p:sldId id="764" r:id="rId40"/>
    <p:sldId id="767" r:id="rId41"/>
    <p:sldId id="766" r:id="rId42"/>
    <p:sldId id="823" r:id="rId43"/>
    <p:sldId id="765" r:id="rId44"/>
    <p:sldId id="757" r:id="rId45"/>
    <p:sldId id="824" r:id="rId46"/>
    <p:sldId id="747" r:id="rId47"/>
    <p:sldId id="768" r:id="rId48"/>
    <p:sldId id="769" r:id="rId49"/>
    <p:sldId id="770" r:id="rId50"/>
    <p:sldId id="771" r:id="rId51"/>
    <p:sldId id="749" r:id="rId52"/>
    <p:sldId id="751" r:id="rId53"/>
    <p:sldId id="776" r:id="rId54"/>
    <p:sldId id="826" r:id="rId55"/>
    <p:sldId id="848" r:id="rId56"/>
    <p:sldId id="782" r:id="rId57"/>
    <p:sldId id="772" r:id="rId58"/>
    <p:sldId id="777" r:id="rId59"/>
    <p:sldId id="783" r:id="rId60"/>
    <p:sldId id="773" r:id="rId61"/>
    <p:sldId id="846" r:id="rId62"/>
    <p:sldId id="845" r:id="rId63"/>
    <p:sldId id="785" r:id="rId64"/>
    <p:sldId id="786" r:id="rId65"/>
    <p:sldId id="787" r:id="rId66"/>
    <p:sldId id="791" r:id="rId67"/>
    <p:sldId id="790" r:id="rId68"/>
    <p:sldId id="792" r:id="rId69"/>
    <p:sldId id="844" r:id="rId70"/>
    <p:sldId id="789" r:id="rId71"/>
    <p:sldId id="793" r:id="rId72"/>
    <p:sldId id="784" r:id="rId73"/>
    <p:sldId id="798" r:id="rId74"/>
    <p:sldId id="799" r:id="rId75"/>
    <p:sldId id="797" r:id="rId76"/>
    <p:sldId id="796" r:id="rId77"/>
    <p:sldId id="800" r:id="rId78"/>
    <p:sldId id="795" r:id="rId79"/>
    <p:sldId id="801" r:id="rId80"/>
    <p:sldId id="794" r:id="rId81"/>
    <p:sldId id="778" r:id="rId82"/>
    <p:sldId id="802" r:id="rId83"/>
    <p:sldId id="849" r:id="rId84"/>
    <p:sldId id="779" r:id="rId85"/>
    <p:sldId id="803" r:id="rId86"/>
    <p:sldId id="262" r:id="rId87"/>
    <p:sldId id="286" r:id="rId88"/>
    <p:sldId id="837" r:id="rId89"/>
    <p:sldId id="836" r:id="rId90"/>
    <p:sldId id="835" r:id="rId91"/>
    <p:sldId id="834" r:id="rId92"/>
    <p:sldId id="833" r:id="rId93"/>
    <p:sldId id="832" r:id="rId94"/>
    <p:sldId id="831" r:id="rId95"/>
    <p:sldId id="842" r:id="rId96"/>
    <p:sldId id="841" r:id="rId97"/>
    <p:sldId id="840" r:id="rId98"/>
    <p:sldId id="839" r:id="rId99"/>
  </p:sldIdLst>
  <p:sldSz cx="12192000" cy="6858000"/>
  <p:notesSz cx="6858000" cy="9144000"/>
  <p:embeddedFontLst>
    <p:embeddedFont>
      <p:font typeface="Tw Cen MT Condensed" panose="020B0606020104020203" pitchFamily="34" charset="0"/>
      <p:regular r:id="rId101"/>
      <p:bold r:id="rId102"/>
    </p:embeddedFont>
    <p:embeddedFont>
      <p:font typeface="Wingdings 3" panose="05040102010807070707" pitchFamily="18" charset="2"/>
      <p:regular r:id="rId103"/>
    </p:embeddedFont>
    <p:embeddedFont>
      <p:font typeface="Calibri" panose="020F0502020204030204" pitchFamily="34" charset="0"/>
      <p:regular r:id="rId104"/>
      <p:bold r:id="rId105"/>
      <p:italic r:id="rId106"/>
      <p:boldItalic r:id="rId107"/>
    </p:embeddedFont>
    <p:embeddedFont>
      <p:font typeface="Tw Cen MT" panose="020B0602020104020603" pitchFamily="34" charset="0"/>
      <p:regular r:id="rId108"/>
      <p:bold r:id="rId109"/>
      <p:italic r:id="rId110"/>
      <p:boldItalic r:id="rId1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70617" autoAdjust="0"/>
  </p:normalViewPr>
  <p:slideViewPr>
    <p:cSldViewPr snapToGrid="0">
      <p:cViewPr varScale="1">
        <p:scale>
          <a:sx n="63" d="100"/>
          <a:sy n="63" d="100"/>
        </p:scale>
        <p:origin x="864" y="53"/>
      </p:cViewPr>
      <p:guideLst/>
    </p:cSldViewPr>
  </p:slideViewPr>
  <p:outlineViewPr>
    <p:cViewPr>
      <p:scale>
        <a:sx n="33" d="100"/>
        <a:sy n="33" d="100"/>
      </p:scale>
      <p:origin x="0" y="-10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2.fntdata"/><Relationship Id="rId110" Type="http://schemas.openxmlformats.org/officeDocument/2006/relationships/font" Target="fonts/font10.fntdata"/><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font" Target="fonts/font5.fntdata"/><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3.fntdata"/><Relationship Id="rId10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6.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7BB21-7B82-4E19-9C31-07504155D8F9}" type="datetimeFigureOut">
              <a:rPr lang="en-US" smtClean="0"/>
              <a:t>11/5/2015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5602-2B0C-4ECC-B8A9-4B63E7458CC6}" type="slidenum">
              <a:rPr lang="en-US" smtClean="0"/>
              <a:t>‹#›</a:t>
            </a:fld>
            <a:endParaRPr lang="en-US"/>
          </a:p>
        </p:txBody>
      </p:sp>
    </p:spTree>
    <p:extLst>
      <p:ext uri="{BB962C8B-B14F-4D97-AF65-F5344CB8AC3E}">
        <p14:creationId xmlns:p14="http://schemas.microsoft.com/office/powerpoint/2010/main" val="21891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legacy.esvbible.org/Deuteronomy+5.23-28/" TargetMode="External"/><Relationship Id="rId3" Type="http://schemas.openxmlformats.org/officeDocument/2006/relationships/hyperlink" Target="http://legacy.esvbible.org/Jeremiah+1.7%3B+Jeremiah+1.9/" TargetMode="External"/><Relationship Id="rId7" Type="http://schemas.openxmlformats.org/officeDocument/2006/relationships/hyperlink" Target="http://legacy.esvbible.org/Deuteronomy+18.15%3B+Deuteronomy+18.19/"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legacy.esvbible.org/Deuteronomy+18.14/" TargetMode="External"/><Relationship Id="rId5" Type="http://schemas.openxmlformats.org/officeDocument/2006/relationships/hyperlink" Target="http://legacy.esvbible.org/Exodus+7.1/" TargetMode="External"/><Relationship Id="rId10" Type="http://schemas.openxmlformats.org/officeDocument/2006/relationships/hyperlink" Target="http://legacy.esvbible.org/John+1.21/" TargetMode="External"/><Relationship Id="rId4" Type="http://schemas.openxmlformats.org/officeDocument/2006/relationships/hyperlink" Target="http://legacy.esvbible.org/Deuteronomy+18.19/" TargetMode="External"/><Relationship Id="rId9" Type="http://schemas.openxmlformats.org/officeDocument/2006/relationships/hyperlink" Target="http://legacy.esvbible.org/Acts+3.22-24%3B+Acts+7.37/"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a:t>
            </a:fld>
            <a:endParaRPr lang="en-US"/>
          </a:p>
        </p:txBody>
      </p:sp>
    </p:spTree>
    <p:extLst>
      <p:ext uri="{BB962C8B-B14F-4D97-AF65-F5344CB8AC3E}">
        <p14:creationId xmlns:p14="http://schemas.microsoft.com/office/powerpoint/2010/main" val="12998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13</a:t>
            </a:fld>
            <a:endParaRPr lang="en-US"/>
          </a:p>
        </p:txBody>
      </p:sp>
    </p:spTree>
    <p:extLst>
      <p:ext uri="{BB962C8B-B14F-4D97-AF65-F5344CB8AC3E}">
        <p14:creationId xmlns:p14="http://schemas.microsoft.com/office/powerpoint/2010/main" val="202274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14</a:t>
            </a:fld>
            <a:endParaRPr lang="en-US"/>
          </a:p>
        </p:txBody>
      </p:sp>
    </p:spTree>
    <p:extLst>
      <p:ext uri="{BB962C8B-B14F-4D97-AF65-F5344CB8AC3E}">
        <p14:creationId xmlns:p14="http://schemas.microsoft.com/office/powerpoint/2010/main" val="325180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15</a:t>
            </a:fld>
            <a:endParaRPr lang="en-US"/>
          </a:p>
        </p:txBody>
      </p:sp>
    </p:spTree>
    <p:extLst>
      <p:ext uri="{BB962C8B-B14F-4D97-AF65-F5344CB8AC3E}">
        <p14:creationId xmlns:p14="http://schemas.microsoft.com/office/powerpoint/2010/main" val="227511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5240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6061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5364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32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5940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0373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2679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5</a:t>
            </a:fld>
            <a:endParaRPr lang="en-US"/>
          </a:p>
        </p:txBody>
      </p:sp>
    </p:spTree>
    <p:extLst>
      <p:ext uri="{BB962C8B-B14F-4D97-AF65-F5344CB8AC3E}">
        <p14:creationId xmlns:p14="http://schemas.microsoft.com/office/powerpoint/2010/main" val="3164640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0019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God promises a line of prophets who will speak to Israel on his behalf (cf. </a:t>
            </a:r>
            <a:r>
              <a:rPr lang="en-US" dirty="0" smtClean="0">
                <a:effectLst/>
                <a:hlinkClick r:id="rId3" tooltip="Jeremiah 1:7; Jeremiah 1:9"/>
              </a:rPr>
              <a:t>Jer. 1:7, 9</a:t>
            </a:r>
            <a:r>
              <a:rPr lang="en-US" dirty="0" smtClean="0">
                <a:effectLst/>
              </a:rPr>
              <a:t>, pertaining to Jeremiah’s ministry). </a:t>
            </a:r>
          </a:p>
          <a:p>
            <a:endParaRPr lang="en-US" dirty="0" smtClean="0">
              <a:effectLst/>
            </a:endParaRPr>
          </a:p>
          <a:p>
            <a:r>
              <a:rPr lang="en-US" dirty="0" smtClean="0">
                <a:effectLst/>
              </a:rPr>
              <a:t>Moses speaks of himself as </a:t>
            </a:r>
            <a:r>
              <a:rPr lang="en-US" b="1" dirty="0" smtClean="0">
                <a:effectLst/>
              </a:rPr>
              <a:t>a prophet</a:t>
            </a:r>
            <a:r>
              <a:rPr lang="en-US" dirty="0" smtClean="0">
                <a:effectLst/>
              </a:rPr>
              <a:t>, the instrument of communicating God’s word to Israel (cf. </a:t>
            </a:r>
            <a:r>
              <a:rPr lang="en-US" dirty="0" smtClean="0">
                <a:effectLst/>
                <a:hlinkClick r:id="rId4" tooltip="Deuteronomy 18:19"/>
              </a:rPr>
              <a:t>Deut. 18:19</a:t>
            </a:r>
            <a:r>
              <a:rPr lang="en-US" dirty="0" smtClean="0">
                <a:effectLst/>
              </a:rPr>
              <a:t>; </a:t>
            </a:r>
            <a:r>
              <a:rPr lang="en-US" dirty="0" smtClean="0">
                <a:effectLst/>
                <a:hlinkClick r:id="rId5" tooltip="Exodus 7:1"/>
              </a:rPr>
              <a:t>Ex. 7:1</a:t>
            </a:r>
            <a:r>
              <a:rPr lang="en-US" dirty="0" smtClean="0">
                <a:effectLst/>
              </a:rPr>
              <a:t>). </a:t>
            </a:r>
          </a:p>
          <a:p>
            <a:endParaRPr lang="en-US" dirty="0" smtClean="0">
              <a:effectLst/>
            </a:endParaRPr>
          </a:p>
          <a:p>
            <a:r>
              <a:rPr lang="en-US" dirty="0" smtClean="0">
                <a:effectLst/>
              </a:rPr>
              <a:t>Nations listen (</a:t>
            </a:r>
            <a:r>
              <a:rPr lang="en-US" dirty="0" smtClean="0">
                <a:effectLst/>
                <a:hlinkClick r:id="rId6" tooltip="Deuteronomy 18:14"/>
              </a:rPr>
              <a:t>Deut. 18:14</a:t>
            </a:r>
            <a:r>
              <a:rPr lang="en-US" dirty="0" smtClean="0">
                <a:effectLst/>
              </a:rPr>
              <a:t>) to magicians, etc.; </a:t>
            </a:r>
          </a:p>
          <a:p>
            <a:endParaRPr lang="en-US" dirty="0" smtClean="0">
              <a:effectLst/>
            </a:endParaRPr>
          </a:p>
          <a:p>
            <a:r>
              <a:rPr lang="en-US" dirty="0" smtClean="0">
                <a:effectLst/>
              </a:rPr>
              <a:t>Israel is to </a:t>
            </a:r>
            <a:r>
              <a:rPr lang="en-US" b="1" dirty="0" smtClean="0">
                <a:effectLst/>
              </a:rPr>
              <a:t>listen</a:t>
            </a:r>
            <a:r>
              <a:rPr lang="en-US" dirty="0" smtClean="0">
                <a:effectLst/>
              </a:rPr>
              <a:t> to God’s prophet (</a:t>
            </a:r>
            <a:r>
              <a:rPr lang="en-US" dirty="0" smtClean="0">
                <a:effectLst/>
                <a:hlinkClick r:id="rId7" tooltip="Deuteronomy 18:15; Deuteronomy 18:19"/>
              </a:rPr>
              <a:t>vv. 15, 19</a:t>
            </a:r>
            <a:r>
              <a:rPr lang="en-US" dirty="0" smtClean="0">
                <a:effectLst/>
              </a:rPr>
              <a:t>) rather than pagan means of revelation and guidance. On the </a:t>
            </a:r>
            <a:r>
              <a:rPr lang="en-US" b="1" dirty="0" smtClean="0">
                <a:effectLst/>
              </a:rPr>
              <a:t>voice of the Lord</a:t>
            </a:r>
            <a:r>
              <a:rPr lang="en-US" dirty="0" smtClean="0">
                <a:effectLst/>
              </a:rPr>
              <a:t>, see </a:t>
            </a:r>
            <a:r>
              <a:rPr lang="en-US" dirty="0" smtClean="0">
                <a:effectLst/>
                <a:hlinkClick r:id="rId8" tooltip="Deuteronomy 5:23-28"/>
              </a:rPr>
              <a:t>5:23–28</a:t>
            </a:r>
            <a:r>
              <a:rPr lang="en-US" dirty="0" smtClean="0">
                <a:effectLst/>
              </a:rPr>
              <a:t>. </a:t>
            </a:r>
            <a:r>
              <a:rPr lang="en-US" b="1" dirty="0" smtClean="0">
                <a:effectLst/>
              </a:rPr>
              <a:t>a prophet like you</a:t>
            </a:r>
            <a:r>
              <a:rPr lang="en-US" dirty="0" smtClean="0">
                <a:effectLst/>
              </a:rPr>
              <a:t>. Now God speaks of Moses as a prophet and promises a future prophet like him for Israel. In the first century </a:t>
            </a:r>
            <a:r>
              <a:rPr lang="en-US" dirty="0" err="1" smtClean="0">
                <a:effectLst/>
              </a:rPr>
              <a:t>a.d.</a:t>
            </a:r>
            <a:r>
              <a:rPr lang="en-US" dirty="0" smtClean="0">
                <a:effectLst/>
              </a:rPr>
              <a:t>, Jews expected a final prophet, whom NT writers identified as Jesus (</a:t>
            </a:r>
            <a:r>
              <a:rPr lang="en-US" dirty="0" smtClean="0">
                <a:effectLst/>
                <a:hlinkClick r:id="rId9" tooltip="Acts 3:22-24; Acts 7:37"/>
              </a:rPr>
              <a:t>Acts 3:22–24; 7:37</a:t>
            </a:r>
            <a:r>
              <a:rPr lang="en-US" dirty="0" smtClean="0">
                <a:effectLst/>
              </a:rPr>
              <a:t>; cf. </a:t>
            </a:r>
            <a:r>
              <a:rPr lang="en-US" dirty="0" smtClean="0">
                <a:effectLst/>
                <a:hlinkClick r:id="rId10" tooltip="John 1:21"/>
              </a:rPr>
              <a:t>John 1:21</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t>28</a:t>
            </a:fld>
            <a:endParaRPr lang="en-US"/>
          </a:p>
        </p:txBody>
      </p:sp>
    </p:spTree>
    <p:extLst>
      <p:ext uri="{BB962C8B-B14F-4D97-AF65-F5344CB8AC3E}">
        <p14:creationId xmlns:p14="http://schemas.microsoft.com/office/powerpoint/2010/main" val="24078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20135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57760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362608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1710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305864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530208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smtClean="0">
                <a:solidFill>
                  <a:prstClr val="white"/>
                </a:solidFill>
              </a:rPr>
              <a:t>Peter in the Temple Square(cf. Acts 7:37)</a:t>
            </a:r>
          </a:p>
          <a:p>
            <a:pPr lvl="1"/>
            <a:endParaRPr lang="en-US" sz="3200" dirty="0" smtClean="0">
              <a:solidFill>
                <a:prstClr val="white"/>
              </a:solidFill>
            </a:endParaRPr>
          </a:p>
          <a:p>
            <a:pPr lvl="1"/>
            <a:r>
              <a:rPr lang="en-US" sz="3200" dirty="0" smtClean="0">
                <a:solidFill>
                  <a:prstClr val="white"/>
                </a:solidFill>
              </a:rPr>
              <a:t>Peter quotes Deut. 18:15 to show that Jesus was the prophet like Moses</a:t>
            </a:r>
          </a:p>
          <a:p>
            <a:pPr lvl="1"/>
            <a:endParaRPr lang="en-US" sz="3200" dirty="0" smtClean="0">
              <a:solidFill>
                <a:prstClr val="white"/>
              </a:solidFill>
            </a:endParaRPr>
          </a:p>
          <a:p>
            <a:pPr lvl="1"/>
            <a:r>
              <a:rPr lang="en-US" sz="3200" dirty="0" smtClean="0">
                <a:solidFill>
                  <a:prstClr val="white"/>
                </a:solidFill>
              </a:rPr>
              <a:t>In Acts 3:23 Peter quotes Deut. 18:19 to point out the danger of rejecting Jesus as this prophet</a:t>
            </a:r>
          </a:p>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t>48</a:t>
            </a:fld>
            <a:endParaRPr lang="en-US"/>
          </a:p>
        </p:txBody>
      </p:sp>
    </p:spTree>
    <p:extLst>
      <p:ext uri="{BB962C8B-B14F-4D97-AF65-F5344CB8AC3E}">
        <p14:creationId xmlns:p14="http://schemas.microsoft.com/office/powerpoint/2010/main" val="831567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54077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6</a:t>
            </a:fld>
            <a:endParaRPr lang="en-US"/>
          </a:p>
        </p:txBody>
      </p:sp>
    </p:spTree>
    <p:extLst>
      <p:ext uri="{BB962C8B-B14F-4D97-AF65-F5344CB8AC3E}">
        <p14:creationId xmlns:p14="http://schemas.microsoft.com/office/powerpoint/2010/main" val="2204474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637960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376592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740950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47066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353541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00422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smtClean="0">
                <a:solidFill>
                  <a:prstClr val="white"/>
                </a:solidFill>
              </a:rPr>
              <a:t>Peter in the Temple Square(cf. Acts 7:37)</a:t>
            </a:r>
          </a:p>
          <a:p>
            <a:pPr lvl="1"/>
            <a:endParaRPr lang="en-US" sz="3200" dirty="0" smtClean="0">
              <a:solidFill>
                <a:prstClr val="white"/>
              </a:solidFill>
            </a:endParaRPr>
          </a:p>
          <a:p>
            <a:pPr lvl="1"/>
            <a:r>
              <a:rPr lang="en-US" sz="3200" dirty="0" smtClean="0">
                <a:solidFill>
                  <a:prstClr val="white"/>
                </a:solidFill>
              </a:rPr>
              <a:t>Peter quotes Deut. 18:15 to show that Jesus was the prophet like Moses</a:t>
            </a:r>
          </a:p>
          <a:p>
            <a:pPr lvl="1"/>
            <a:endParaRPr lang="en-US" sz="3200" dirty="0" smtClean="0">
              <a:solidFill>
                <a:prstClr val="white"/>
              </a:solidFill>
            </a:endParaRPr>
          </a:p>
          <a:p>
            <a:pPr lvl="1"/>
            <a:r>
              <a:rPr lang="en-US" sz="3200" dirty="0" smtClean="0">
                <a:solidFill>
                  <a:prstClr val="white"/>
                </a:solidFill>
              </a:rPr>
              <a:t>In Acts 3:23 Peter quotes Deut. 18:19 to point out the danger of rejecting Jesus as this prophet</a:t>
            </a:r>
          </a:p>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024762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009889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839353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25186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7</a:t>
            </a:fld>
            <a:endParaRPr lang="en-US"/>
          </a:p>
        </p:txBody>
      </p:sp>
    </p:spTree>
    <p:extLst>
      <p:ext uri="{BB962C8B-B14F-4D97-AF65-F5344CB8AC3E}">
        <p14:creationId xmlns:p14="http://schemas.microsoft.com/office/powerpoint/2010/main" val="2574987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882798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16530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165583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047912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574289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530410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3200" dirty="0" smtClean="0">
              <a:solidFill>
                <a:prstClr val="white"/>
              </a:solidFill>
            </a:endParaRPr>
          </a:p>
          <a:p>
            <a:pPr lvl="1"/>
            <a:endParaRPr lang="en-US" sz="3200" dirty="0" smtClean="0">
              <a:solidFill>
                <a:prstClr val="white"/>
              </a:solidFill>
            </a:endParaRPr>
          </a:p>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815693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011244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ctr"/>
            <a:r>
              <a:rPr lang="en-US" sz="3200" dirty="0" smtClean="0">
                <a:solidFill>
                  <a:prstClr val="white"/>
                </a:solidFill>
              </a:rPr>
              <a:t>See also 1 </a:t>
            </a:r>
            <a:r>
              <a:rPr lang="en-US" sz="3200" dirty="0" err="1" smtClean="0">
                <a:solidFill>
                  <a:prstClr val="white"/>
                </a:solidFill>
              </a:rPr>
              <a:t>Cor</a:t>
            </a:r>
            <a:r>
              <a:rPr lang="en-US" sz="3200" dirty="0" smtClean="0">
                <a:solidFill>
                  <a:prstClr val="white"/>
                </a:solidFill>
              </a:rPr>
              <a:t> 11:1; </a:t>
            </a:r>
            <a:r>
              <a:rPr lang="en-US" sz="3200" dirty="0" err="1" smtClean="0">
                <a:solidFill>
                  <a:prstClr val="white"/>
                </a:solidFill>
              </a:rPr>
              <a:t>Eph</a:t>
            </a:r>
            <a:r>
              <a:rPr lang="en-US" sz="3200" dirty="0" smtClean="0">
                <a:solidFill>
                  <a:prstClr val="white"/>
                </a:solidFill>
              </a:rPr>
              <a:t> 5;1-2; Col 3:13; 1 Pet 2:2-22; 1 John 2:6; 1 John 3:15-16</a:t>
            </a:r>
          </a:p>
          <a:p>
            <a:pPr lvl="1"/>
            <a:endParaRPr lang="en-US" sz="3200" dirty="0" smtClean="0">
              <a:solidFill>
                <a:prstClr val="white"/>
              </a:solidFill>
            </a:endParaRPr>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734599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81467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8</a:t>
            </a:fld>
            <a:endParaRPr lang="en-US"/>
          </a:p>
        </p:txBody>
      </p:sp>
    </p:spTree>
    <p:extLst>
      <p:ext uri="{BB962C8B-B14F-4D97-AF65-F5344CB8AC3E}">
        <p14:creationId xmlns:p14="http://schemas.microsoft.com/office/powerpoint/2010/main" val="1863893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860341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ctr"/>
            <a:r>
              <a:rPr lang="en-US" sz="3200" dirty="0" smtClean="0">
                <a:solidFill>
                  <a:prstClr val="white"/>
                </a:solidFill>
              </a:rPr>
              <a:t>See also 1 </a:t>
            </a:r>
            <a:r>
              <a:rPr lang="en-US" sz="3200" dirty="0" err="1" smtClean="0">
                <a:solidFill>
                  <a:prstClr val="white"/>
                </a:solidFill>
              </a:rPr>
              <a:t>Cor</a:t>
            </a:r>
            <a:r>
              <a:rPr lang="en-US" sz="3200" dirty="0" smtClean="0">
                <a:solidFill>
                  <a:prstClr val="white"/>
                </a:solidFill>
              </a:rPr>
              <a:t> 11:1; </a:t>
            </a:r>
            <a:r>
              <a:rPr lang="en-US" sz="3200" dirty="0" err="1" smtClean="0">
                <a:solidFill>
                  <a:prstClr val="white"/>
                </a:solidFill>
              </a:rPr>
              <a:t>Eph</a:t>
            </a:r>
            <a:r>
              <a:rPr lang="en-US" sz="3200" dirty="0" smtClean="0">
                <a:solidFill>
                  <a:prstClr val="white"/>
                </a:solidFill>
              </a:rPr>
              <a:t> 5;1-2; Col 3:13; 1 Pet 2:2-22; 1 John 2:6; 1 John 3:15-16</a:t>
            </a:r>
          </a:p>
          <a:p>
            <a:pPr lvl="1"/>
            <a:endParaRPr lang="en-US" sz="3200" dirty="0" smtClean="0">
              <a:solidFill>
                <a:prstClr val="white"/>
              </a:solidFill>
            </a:endParaRPr>
          </a:p>
          <a:p>
            <a:pPr lvl="1"/>
            <a:r>
              <a:rPr lang="en-US" sz="3200" dirty="0" smtClean="0">
                <a:solidFill>
                  <a:prstClr val="white"/>
                </a:solidFill>
              </a:rPr>
              <a:t>Peter quotes Deut. 18:15 to show that Jesus was the prophet like Moses</a:t>
            </a:r>
          </a:p>
          <a:p>
            <a:pPr lvl="1"/>
            <a:endParaRPr lang="en-US" sz="3200" dirty="0" smtClean="0">
              <a:solidFill>
                <a:prstClr val="white"/>
              </a:solidFill>
            </a:endParaRPr>
          </a:p>
          <a:p>
            <a:pPr lvl="1"/>
            <a:r>
              <a:rPr lang="en-US" sz="3200" dirty="0" smtClean="0">
                <a:solidFill>
                  <a:prstClr val="white"/>
                </a:solidFill>
              </a:rPr>
              <a:t>In Acts 3:23 Peter quotes Deut. 18:19 to point out the danger of rejecting Jesus as this prophet</a:t>
            </a:r>
          </a:p>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170226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630252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506709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430658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21040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3642798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9097303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585231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96548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9</a:t>
            </a:fld>
            <a:endParaRPr lang="en-US"/>
          </a:p>
        </p:txBody>
      </p:sp>
    </p:spTree>
    <p:extLst>
      <p:ext uri="{BB962C8B-B14F-4D97-AF65-F5344CB8AC3E}">
        <p14:creationId xmlns:p14="http://schemas.microsoft.com/office/powerpoint/2010/main" val="2126677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039912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024536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27748753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6581322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956873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7832582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0558462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1048646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24219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206219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10</a:t>
            </a:fld>
            <a:endParaRPr lang="en-US"/>
          </a:p>
        </p:txBody>
      </p:sp>
    </p:spTree>
    <p:extLst>
      <p:ext uri="{BB962C8B-B14F-4D97-AF65-F5344CB8AC3E}">
        <p14:creationId xmlns:p14="http://schemas.microsoft.com/office/powerpoint/2010/main" val="38074628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498709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8730121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932895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42171569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157554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11</a:t>
            </a:fld>
            <a:endParaRPr lang="en-US"/>
          </a:p>
        </p:txBody>
      </p:sp>
    </p:spTree>
    <p:extLst>
      <p:ext uri="{BB962C8B-B14F-4D97-AF65-F5344CB8AC3E}">
        <p14:creationId xmlns:p14="http://schemas.microsoft.com/office/powerpoint/2010/main" val="32424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12</a:t>
            </a:fld>
            <a:endParaRPr lang="en-US"/>
          </a:p>
        </p:txBody>
      </p:sp>
    </p:spTree>
    <p:extLst>
      <p:ext uri="{BB962C8B-B14F-4D97-AF65-F5344CB8AC3E}">
        <p14:creationId xmlns:p14="http://schemas.microsoft.com/office/powerpoint/2010/main" val="393604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11/5/2015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504950" y="4686300"/>
            <a:ext cx="10563225" cy="2019300"/>
          </a:xfrm>
        </p:spPr>
        <p:txBody>
          <a:bodyPr>
            <a:normAutofit/>
          </a:bodyPr>
          <a:lstStyle/>
          <a:p>
            <a:r>
              <a:rPr lang="en-US" sz="8800" u="sng" dirty="0" smtClean="0">
                <a:solidFill>
                  <a:schemeClr val="bg1"/>
                </a:solidFill>
              </a:rPr>
              <a:t>The Fullness of Christ</a:t>
            </a:r>
            <a:r>
              <a:rPr lang="en-US" sz="8800" dirty="0" smtClean="0">
                <a:solidFill>
                  <a:schemeClr val="bg1"/>
                </a:solidFill>
              </a:rPr>
              <a:t>: </a:t>
            </a:r>
            <a:r>
              <a:rPr lang="en-US" dirty="0" smtClean="0">
                <a:solidFill>
                  <a:schemeClr val="bg1"/>
                </a:solidFill>
              </a:rPr>
              <a:t/>
            </a:r>
            <a:br>
              <a:rPr lang="en-US" dirty="0" smtClean="0">
                <a:solidFill>
                  <a:schemeClr val="bg1"/>
                </a:solidFill>
              </a:rPr>
            </a:br>
            <a:r>
              <a:rPr lang="en-US" sz="4800" dirty="0" smtClean="0">
                <a:solidFill>
                  <a:schemeClr val="bg1"/>
                </a:solidFill>
              </a:rPr>
              <a:t>Meditations on Our Multidimensional Messiah</a:t>
            </a:r>
            <a:endParaRPr lang="en-US" sz="6000" dirty="0">
              <a:solidFill>
                <a:schemeClr val="bg1"/>
              </a:solidFill>
            </a:endParaRP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06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832092"/>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Prophet</a:t>
            </a: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Priest</a:t>
            </a:r>
          </a:p>
          <a:p>
            <a:pPr marL="1428750" lvl="2" indent="-514350">
              <a:buAutoNum type="alphaLcPeriod"/>
            </a:pPr>
            <a:r>
              <a:rPr lang="en-US" sz="2800" dirty="0" smtClean="0">
                <a:solidFill>
                  <a:schemeClr val="bg1"/>
                </a:solidFill>
              </a:rPr>
              <a:t>Jesus </a:t>
            </a:r>
            <a:r>
              <a:rPr lang="en-US" sz="2800" dirty="0">
                <a:solidFill>
                  <a:schemeClr val="bg1"/>
                </a:solidFill>
              </a:rPr>
              <a:t>as King</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9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1384995"/>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55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1815882"/>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770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2677656"/>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lvl="2"/>
            <a:endParaRPr lang="en-US" sz="2800" dirty="0" smtClean="0">
              <a:solidFill>
                <a:schemeClr val="bg1"/>
              </a:solidFill>
            </a:endParaRPr>
          </a:p>
          <a:p>
            <a:pPr lvl="2"/>
            <a:r>
              <a:rPr lang="en-US" sz="2800" dirty="0" smtClean="0">
                <a:solidFill>
                  <a:schemeClr val="bg1"/>
                </a:solidFill>
              </a:rPr>
              <a:t>If </a:t>
            </a:r>
            <a:r>
              <a:rPr lang="en-US" sz="2800" dirty="0">
                <a:solidFill>
                  <a:schemeClr val="bg1"/>
                </a:solidFill>
              </a:rPr>
              <a:t>we want to know Jesus in his fullness we need to know who he is and also what he </a:t>
            </a:r>
            <a:r>
              <a:rPr lang="en-US" sz="2800" dirty="0" smtClean="0">
                <a:solidFill>
                  <a:schemeClr val="bg1"/>
                </a:solidFill>
              </a:rPr>
              <a:t>does</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64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2677656"/>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marL="971550" lvl="1" indent="-514350">
              <a:buAutoNum type="arabicPeriod"/>
            </a:pPr>
            <a:r>
              <a:rPr lang="en-US" sz="2800" dirty="0" smtClean="0">
                <a:solidFill>
                  <a:schemeClr val="bg1"/>
                </a:solidFill>
              </a:rPr>
              <a:t>Understanding </a:t>
            </a:r>
            <a:r>
              <a:rPr lang="en-US" sz="2800" dirty="0">
                <a:solidFill>
                  <a:schemeClr val="bg1"/>
                </a:solidFill>
              </a:rPr>
              <a:t>the three-fold office of Christ helps us grasp the comprehensive nature of what Jesus has </a:t>
            </a:r>
            <a:r>
              <a:rPr lang="en-US" sz="2800" dirty="0" smtClean="0">
                <a:solidFill>
                  <a:schemeClr val="bg1"/>
                </a:solidFill>
              </a:rPr>
              <a:t>accomplished</a:t>
            </a: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192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3539430"/>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marL="971550" lvl="1" indent="-514350">
              <a:buAutoNum type="arabicPeriod"/>
            </a:pPr>
            <a:r>
              <a:rPr lang="en-US" sz="2800" dirty="0" smtClean="0">
                <a:solidFill>
                  <a:schemeClr val="bg1"/>
                </a:solidFill>
              </a:rPr>
              <a:t>Understanding </a:t>
            </a:r>
            <a:r>
              <a:rPr lang="en-US" sz="2800" dirty="0">
                <a:solidFill>
                  <a:schemeClr val="bg1"/>
                </a:solidFill>
              </a:rPr>
              <a:t>the three-fold office of Christ helps us grasp the comprehensive nature of what Jesus has </a:t>
            </a:r>
            <a:r>
              <a:rPr lang="en-US" sz="2800" dirty="0" smtClean="0">
                <a:solidFill>
                  <a:schemeClr val="bg1"/>
                </a:solidFill>
              </a:rPr>
              <a:t>accomplished</a:t>
            </a:r>
          </a:p>
          <a:p>
            <a:pPr marL="971550" lvl="1" indent="-514350">
              <a:buAutoNum type="arabicPeriod"/>
            </a:pPr>
            <a:r>
              <a:rPr lang="en-US" sz="2800" dirty="0" smtClean="0">
                <a:solidFill>
                  <a:schemeClr val="bg1"/>
                </a:solidFill>
              </a:rPr>
              <a:t>It </a:t>
            </a:r>
            <a:r>
              <a:rPr lang="en-US" sz="2800" dirty="0">
                <a:solidFill>
                  <a:schemeClr val="bg1"/>
                </a:solidFill>
              </a:rPr>
              <a:t>also helps us put our Bibles together as the three divine representatives in the Old Testament find their fulfillment in Jesus</a:t>
            </a: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79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smtClean="0">
                <a:solidFill>
                  <a:schemeClr val="bg1"/>
                </a:solidFill>
              </a:rPr>
              <a:t>ii. Old Testament </a:t>
            </a:r>
            <a:r>
              <a:rPr lang="en-US" sz="6600" dirty="0" smtClean="0">
                <a:solidFill>
                  <a:schemeClr val="bg1"/>
                </a:solidFill>
              </a:rPr>
              <a:t>Background: </a:t>
            </a:r>
            <a:r>
              <a:rPr lang="en-US" sz="6600" dirty="0" smtClean="0">
                <a:solidFill>
                  <a:schemeClr val="bg1"/>
                </a:solidFill>
              </a:rPr>
              <a:t/>
            </a:r>
            <a:br>
              <a:rPr lang="en-US" sz="6600" dirty="0" smtClean="0">
                <a:solidFill>
                  <a:schemeClr val="bg1"/>
                </a:solidFill>
              </a:rPr>
            </a:br>
            <a:r>
              <a:rPr lang="en-US" sz="6600" dirty="0" smtClean="0">
                <a:solidFill>
                  <a:schemeClr val="bg1"/>
                </a:solidFill>
              </a:rPr>
              <a:t>What is a Prophet? </a:t>
            </a:r>
            <a:endParaRPr lang="en-US" dirty="0">
              <a:solidFill>
                <a:schemeClr val="bg1"/>
              </a:solidFill>
            </a:endParaRPr>
          </a:p>
        </p:txBody>
      </p:sp>
      <p:pic>
        <p:nvPicPr>
          <p:cNvPr id="15" name="Picture Placeholder 14"/>
          <p:cNvPicPr>
            <a:picLocks noGrp="1" noChangeAspect="1"/>
          </p:cNvPicPr>
          <p:nvPr>
            <p:ph type="pic"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t="17559" b="17559"/>
          <a:stretch>
            <a:fillRect/>
          </a:stretch>
        </p:blipFill>
        <p:spPr>
          <a:xfrm>
            <a:off x="0" y="0"/>
            <a:ext cx="12188952" cy="4572000"/>
          </a:xfrm>
        </p:spPr>
      </p:pic>
      <p:pic>
        <p:nvPicPr>
          <p:cNvPr id="16" name="Picture 15"/>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219450" y="604693"/>
            <a:ext cx="6096000" cy="3524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0555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1631216"/>
          </a:xfrm>
          <a:prstGeom prst="rect">
            <a:avLst/>
          </a:prstGeom>
          <a:noFill/>
        </p:spPr>
        <p:txBody>
          <a:bodyPr wrap="square" rtlCol="0">
            <a:spAutoFit/>
          </a:bodyPr>
          <a:lstStyle/>
          <a:p>
            <a:pPr marL="457200" indent="-457200">
              <a:buAutoNum type="alphaLcPeriod"/>
            </a:pPr>
            <a:r>
              <a:rPr lang="en-US" sz="2400" dirty="0" smtClean="0">
                <a:solidFill>
                  <a:schemeClr val="bg1"/>
                </a:solidFill>
              </a:rPr>
              <a:t>OT </a:t>
            </a:r>
            <a:r>
              <a:rPr lang="en-US" sz="2400" dirty="0">
                <a:solidFill>
                  <a:schemeClr val="bg1"/>
                </a:solidFill>
              </a:rPr>
              <a:t>Definition: </a:t>
            </a:r>
          </a:p>
          <a:p>
            <a:pPr marL="914400" lvl="1" indent="-457200">
              <a:buAutoNum type="arabicPeriod"/>
            </a:pPr>
            <a:endParaRPr lang="en-US" sz="2400" dirty="0" smtClean="0">
              <a:solidFill>
                <a:schemeClr val="bg1"/>
              </a:solidFill>
            </a:endParaRPr>
          </a:p>
          <a:p>
            <a:pPr marL="342900" indent="-342900">
              <a:buFontTx/>
              <a:buAutoNum type="arabicPeriod"/>
            </a:pPr>
            <a:endParaRPr lang="en-US" sz="2400" dirty="0" smtClean="0">
              <a:solidFill>
                <a:schemeClr val="bg1"/>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44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2000548"/>
          </a:xfrm>
          <a:prstGeom prst="rect">
            <a:avLst/>
          </a:prstGeom>
          <a:noFill/>
        </p:spPr>
        <p:txBody>
          <a:bodyPr wrap="square" rtlCol="0">
            <a:spAutoFit/>
          </a:bodyPr>
          <a:lstStyle/>
          <a:p>
            <a:pPr marL="457200" indent="-457200">
              <a:buFontTx/>
              <a:buAutoNum type="alphaLcPeriod"/>
            </a:pPr>
            <a:r>
              <a:rPr lang="en-US" sz="2400" dirty="0" smtClean="0">
                <a:solidFill>
                  <a:prstClr val="white"/>
                </a:solidFill>
              </a:rPr>
              <a:t>OT </a:t>
            </a:r>
            <a:r>
              <a:rPr lang="en-US" sz="2400" dirty="0">
                <a:solidFill>
                  <a:prstClr val="white"/>
                </a:solidFill>
              </a:rPr>
              <a:t>Definition: </a:t>
            </a:r>
          </a:p>
          <a:p>
            <a:pPr marL="914400" lvl="1" indent="-457200">
              <a:buFontTx/>
              <a:buAutoNum type="arabicPeriod"/>
            </a:pPr>
            <a:r>
              <a:rPr lang="en-US" sz="2400" dirty="0" smtClean="0">
                <a:solidFill>
                  <a:prstClr val="white"/>
                </a:solidFill>
              </a:rPr>
              <a:t>A </a:t>
            </a:r>
            <a:r>
              <a:rPr lang="en-US" sz="2400" dirty="0">
                <a:solidFill>
                  <a:prstClr val="white"/>
                </a:solidFill>
              </a:rPr>
              <a:t>prophet is one who represents God in the </a:t>
            </a:r>
            <a:r>
              <a:rPr lang="en-US" sz="2400" dirty="0" smtClean="0">
                <a:solidFill>
                  <a:prstClr val="white"/>
                </a:solidFill>
              </a:rPr>
              <a:t>world</a:t>
            </a:r>
          </a:p>
          <a:p>
            <a:pPr marL="914400" lvl="1" indent="-457200">
              <a:buFontTx/>
              <a:buAutoNum type="arabicPeriod"/>
            </a:pPr>
            <a:endParaRPr lang="en-US" sz="2400" dirty="0" smtClean="0">
              <a:solidFill>
                <a:prstClr val="white"/>
              </a:solidFill>
            </a:endParaRPr>
          </a:p>
          <a:p>
            <a:pPr marL="342900" indent="-342900">
              <a:buFontTx/>
              <a:buAutoNum type="arabicPeriod"/>
            </a:pPr>
            <a:endParaRPr lang="en-US" sz="2400" dirty="0" smtClean="0">
              <a:solidFill>
                <a:prstClr val="white"/>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17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86787" y="1350861"/>
            <a:ext cx="7720359" cy="3416320"/>
          </a:xfrm>
          <a:prstGeom prst="rect">
            <a:avLst/>
          </a:prstGeom>
        </p:spPr>
        <p:txBody>
          <a:bodyPr wrap="square">
            <a:spAutoFit/>
          </a:bodyPr>
          <a:lstStyle/>
          <a:p>
            <a:pPr lvl="1" algn="ctr"/>
            <a:r>
              <a:rPr lang="en-US" sz="3600" dirty="0" smtClean="0">
                <a:solidFill>
                  <a:prstClr val="white"/>
                </a:solidFill>
              </a:rPr>
              <a:t>Now </a:t>
            </a:r>
            <a:r>
              <a:rPr lang="en-US" sz="3600" dirty="0">
                <a:solidFill>
                  <a:prstClr val="white"/>
                </a:solidFill>
              </a:rPr>
              <a:t>obey my voice; I will give you advice, and God be with you! You shall represent the people before God and bring their cases to </a:t>
            </a:r>
            <a:r>
              <a:rPr lang="en-US" sz="3600" dirty="0" smtClean="0">
                <a:solidFill>
                  <a:prstClr val="white"/>
                </a:solidFill>
              </a:rPr>
              <a:t>God</a:t>
            </a:r>
          </a:p>
          <a:p>
            <a:pPr lvl="1" algn="ctr"/>
            <a:endParaRPr lang="en-US" sz="3600" dirty="0">
              <a:solidFill>
                <a:prstClr val="white"/>
              </a:solidFill>
            </a:endParaRPr>
          </a:p>
          <a:p>
            <a:pPr lvl="1" algn="ctr"/>
            <a:r>
              <a:rPr lang="en-US" sz="3600" dirty="0" smtClean="0">
                <a:solidFill>
                  <a:prstClr val="white"/>
                </a:solidFill>
              </a:rPr>
              <a:t>(Exodus </a:t>
            </a:r>
            <a:r>
              <a:rPr lang="en-US" sz="3600" dirty="0">
                <a:solidFill>
                  <a:prstClr val="white"/>
                </a:solidFill>
              </a:rPr>
              <a:t>18:19 ESV)</a:t>
            </a:r>
            <a:endParaRPr lang="en-US" sz="3200" dirty="0">
              <a:solidFill>
                <a:prstClr val="white"/>
              </a:solidFill>
            </a:endParaRPr>
          </a:p>
        </p:txBody>
      </p:sp>
    </p:spTree>
    <p:extLst>
      <p:ext uri="{BB962C8B-B14F-4D97-AF65-F5344CB8AC3E}">
        <p14:creationId xmlns:p14="http://schemas.microsoft.com/office/powerpoint/2010/main" val="1476492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1971" t="6591" r="2096" b="5220"/>
          <a:stretch/>
        </p:blipFill>
        <p:spPr>
          <a:xfrm>
            <a:off x="0" y="-1"/>
            <a:ext cx="12191999" cy="4756728"/>
          </a:xfrm>
        </p:spPr>
      </p:pic>
      <p:sp>
        <p:nvSpPr>
          <p:cNvPr id="7" name="Title 6"/>
          <p:cNvSpPr>
            <a:spLocks noGrp="1"/>
          </p:cNvSpPr>
          <p:nvPr>
            <p:ph type="title"/>
          </p:nvPr>
        </p:nvSpPr>
        <p:spPr>
          <a:xfrm>
            <a:off x="465859" y="4810125"/>
            <a:ext cx="11620500" cy="2047875"/>
          </a:xfrm>
        </p:spPr>
        <p:txBody>
          <a:bodyPr>
            <a:noAutofit/>
          </a:bodyPr>
          <a:lstStyle/>
          <a:p>
            <a:r>
              <a:rPr lang="en-US" sz="8800" dirty="0" smtClean="0">
                <a:solidFill>
                  <a:schemeClr val="bg1"/>
                </a:solidFill>
              </a:rPr>
              <a:t>Lesson </a:t>
            </a:r>
            <a:r>
              <a:rPr lang="en-US" sz="8800" dirty="0" smtClean="0">
                <a:solidFill>
                  <a:schemeClr val="bg1"/>
                </a:solidFill>
              </a:rPr>
              <a:t>Four: Jesus, the Better Prophet</a:t>
            </a:r>
            <a:endParaRPr lang="en-US" sz="6600" dirty="0">
              <a:solidFill>
                <a:schemeClr val="bg1"/>
              </a:solidFill>
            </a:endParaRPr>
          </a:p>
        </p:txBody>
      </p:sp>
    </p:spTree>
    <p:extLst>
      <p:ext uri="{BB962C8B-B14F-4D97-AF65-F5344CB8AC3E}">
        <p14:creationId xmlns:p14="http://schemas.microsoft.com/office/powerpoint/2010/main" val="114409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2739211"/>
          </a:xfrm>
          <a:prstGeom prst="rect">
            <a:avLst/>
          </a:prstGeom>
          <a:noFill/>
        </p:spPr>
        <p:txBody>
          <a:bodyPr wrap="square" rtlCol="0">
            <a:spAutoFit/>
          </a:bodyPr>
          <a:lstStyle/>
          <a:p>
            <a:pPr marL="457200" indent="-457200">
              <a:buFontTx/>
              <a:buAutoNum type="alphaLcPeriod"/>
            </a:pPr>
            <a:r>
              <a:rPr lang="en-US" sz="2400" dirty="0" smtClean="0">
                <a:solidFill>
                  <a:prstClr val="white"/>
                </a:solidFill>
              </a:rPr>
              <a:t>OT </a:t>
            </a:r>
            <a:r>
              <a:rPr lang="en-US" sz="2400" dirty="0">
                <a:solidFill>
                  <a:prstClr val="white"/>
                </a:solidFill>
              </a:rPr>
              <a:t>Definition: </a:t>
            </a:r>
          </a:p>
          <a:p>
            <a:pPr marL="914400" lvl="1" indent="-457200">
              <a:buFontTx/>
              <a:buAutoNum type="arabicPeriod"/>
            </a:pPr>
            <a:r>
              <a:rPr lang="en-US" sz="2400" dirty="0" smtClean="0">
                <a:solidFill>
                  <a:prstClr val="white"/>
                </a:solidFill>
              </a:rPr>
              <a:t>A </a:t>
            </a:r>
            <a:r>
              <a:rPr lang="en-US" sz="2400" dirty="0">
                <a:solidFill>
                  <a:prstClr val="white"/>
                </a:solidFill>
              </a:rPr>
              <a:t>prophet is one who represents God in the </a:t>
            </a:r>
            <a:r>
              <a:rPr lang="en-US" sz="2400" dirty="0" smtClean="0">
                <a:solidFill>
                  <a:prstClr val="white"/>
                </a:solidFill>
              </a:rPr>
              <a:t>world</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A </a:t>
            </a:r>
            <a:r>
              <a:rPr lang="en-US" sz="2400" dirty="0">
                <a:solidFill>
                  <a:prstClr val="white"/>
                </a:solidFill>
              </a:rPr>
              <a:t>prophet is one who proclaims God’s </a:t>
            </a:r>
            <a:r>
              <a:rPr lang="en-US" sz="2400" dirty="0" smtClean="0">
                <a:solidFill>
                  <a:prstClr val="white"/>
                </a:solidFill>
              </a:rPr>
              <a:t>message</a:t>
            </a:r>
          </a:p>
          <a:p>
            <a:pPr marL="914400" lvl="1" indent="-457200">
              <a:buFontTx/>
              <a:buAutoNum type="arabicPeriod"/>
            </a:pPr>
            <a:endParaRPr lang="en-US" sz="2400" dirty="0" smtClean="0">
              <a:solidFill>
                <a:prstClr val="white"/>
              </a:solidFill>
            </a:endParaRPr>
          </a:p>
          <a:p>
            <a:endParaRPr lang="en-US" sz="2400" dirty="0" smtClean="0">
              <a:solidFill>
                <a:prstClr val="white"/>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744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59077" y="2352"/>
            <a:ext cx="7720359" cy="6924973"/>
          </a:xfrm>
          <a:prstGeom prst="rect">
            <a:avLst/>
          </a:prstGeom>
        </p:spPr>
        <p:txBody>
          <a:bodyPr wrap="square">
            <a:spAutoFit/>
          </a:bodyPr>
          <a:lstStyle/>
          <a:p>
            <a:pPr lvl="1"/>
            <a:r>
              <a:rPr lang="en-US" sz="3200" dirty="0" smtClean="0">
                <a:solidFill>
                  <a:prstClr val="white"/>
                </a:solidFill>
              </a:rPr>
              <a:t>The </a:t>
            </a:r>
            <a:r>
              <a:rPr lang="en-US" sz="3200" dirty="0">
                <a:solidFill>
                  <a:prstClr val="white"/>
                </a:solidFill>
              </a:rPr>
              <a:t>word that came to Jeremiah from the LORD: “Stand in the gate of the LORD's house, and proclaim there this word, and say, Hear the word of the LORD, all you men of Judah who enter these gates to worship the LORD. Thus says the LORD of hosts, the God of Israel: Amend your ways and your deeds, and I will let you dwell in this place. Do not trust in these deceptive words: ‘This is the temple of the LORD, the temple of the LORD, the temple of the LORD.’ </a:t>
            </a:r>
            <a:endParaRPr lang="en-US" sz="3200" dirty="0" smtClean="0">
              <a:solidFill>
                <a:prstClr val="white"/>
              </a:solidFill>
            </a:endParaRPr>
          </a:p>
          <a:p>
            <a:pPr lvl="1"/>
            <a:endParaRPr lang="en-US" sz="3200" dirty="0">
              <a:solidFill>
                <a:prstClr val="white"/>
              </a:solidFill>
            </a:endParaRPr>
          </a:p>
          <a:p>
            <a:pPr lvl="1"/>
            <a:r>
              <a:rPr lang="en-US" sz="2800" dirty="0" smtClean="0">
                <a:solidFill>
                  <a:prstClr val="white"/>
                </a:solidFill>
              </a:rPr>
              <a:t>(</a:t>
            </a:r>
            <a:r>
              <a:rPr lang="en-US" sz="2800" dirty="0">
                <a:solidFill>
                  <a:prstClr val="white"/>
                </a:solidFill>
              </a:rPr>
              <a:t>Jeremiah 7:1-4 ESV)</a:t>
            </a:r>
            <a:endParaRPr lang="en-US" sz="2800" dirty="0">
              <a:solidFill>
                <a:prstClr val="white"/>
              </a:solidFill>
            </a:endParaRPr>
          </a:p>
        </p:txBody>
      </p:sp>
    </p:spTree>
    <p:extLst>
      <p:ext uri="{BB962C8B-B14F-4D97-AF65-F5344CB8AC3E}">
        <p14:creationId xmlns:p14="http://schemas.microsoft.com/office/powerpoint/2010/main" val="2265645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3108543"/>
          </a:xfrm>
          <a:prstGeom prst="rect">
            <a:avLst/>
          </a:prstGeom>
          <a:noFill/>
        </p:spPr>
        <p:txBody>
          <a:bodyPr wrap="square" rtlCol="0">
            <a:spAutoFit/>
          </a:bodyPr>
          <a:lstStyle/>
          <a:p>
            <a:pPr marL="457200" indent="-457200">
              <a:buFontTx/>
              <a:buAutoNum type="alphaLcPeriod"/>
            </a:pPr>
            <a:r>
              <a:rPr lang="en-US" sz="2400" dirty="0" smtClean="0">
                <a:solidFill>
                  <a:prstClr val="white"/>
                </a:solidFill>
              </a:rPr>
              <a:t>OT </a:t>
            </a:r>
            <a:r>
              <a:rPr lang="en-US" sz="2400" dirty="0">
                <a:solidFill>
                  <a:prstClr val="white"/>
                </a:solidFill>
              </a:rPr>
              <a:t>Definition: </a:t>
            </a:r>
          </a:p>
          <a:p>
            <a:pPr marL="914400" lvl="1" indent="-457200">
              <a:buFontTx/>
              <a:buAutoNum type="arabicPeriod"/>
            </a:pPr>
            <a:r>
              <a:rPr lang="en-US" sz="2400" dirty="0" smtClean="0">
                <a:solidFill>
                  <a:prstClr val="white"/>
                </a:solidFill>
              </a:rPr>
              <a:t>A </a:t>
            </a:r>
            <a:r>
              <a:rPr lang="en-US" sz="2400" dirty="0">
                <a:solidFill>
                  <a:prstClr val="white"/>
                </a:solidFill>
              </a:rPr>
              <a:t>prophet is one who represents God in the </a:t>
            </a:r>
            <a:r>
              <a:rPr lang="en-US" sz="2400" dirty="0" smtClean="0">
                <a:solidFill>
                  <a:prstClr val="white"/>
                </a:solidFill>
              </a:rPr>
              <a:t>world</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A </a:t>
            </a:r>
            <a:r>
              <a:rPr lang="en-US" sz="2400" dirty="0">
                <a:solidFill>
                  <a:prstClr val="white"/>
                </a:solidFill>
              </a:rPr>
              <a:t>prophet is one who proclaims God’s </a:t>
            </a:r>
            <a:r>
              <a:rPr lang="en-US" sz="2400" dirty="0" smtClean="0">
                <a:solidFill>
                  <a:prstClr val="white"/>
                </a:solidFill>
              </a:rPr>
              <a:t>message</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A prophet is one </a:t>
            </a:r>
            <a:r>
              <a:rPr lang="en-US" sz="2400" dirty="0">
                <a:solidFill>
                  <a:prstClr val="white"/>
                </a:solidFill>
              </a:rPr>
              <a:t>who declares and foretells the future: </a:t>
            </a:r>
          </a:p>
          <a:p>
            <a:pPr marL="342900" indent="-342900">
              <a:buFontTx/>
              <a:buAutoNum type="arabicPeriod"/>
            </a:pPr>
            <a:endParaRPr lang="en-US" sz="2400" dirty="0" smtClean="0">
              <a:solidFill>
                <a:prstClr val="white"/>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550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482643"/>
            <a:ext cx="7720359" cy="6555641"/>
          </a:xfrm>
          <a:prstGeom prst="rect">
            <a:avLst/>
          </a:prstGeom>
        </p:spPr>
        <p:txBody>
          <a:bodyPr wrap="square">
            <a:spAutoFit/>
          </a:bodyPr>
          <a:lstStyle/>
          <a:p>
            <a:pPr lvl="0"/>
            <a:r>
              <a:rPr lang="en-US" sz="2800" dirty="0">
                <a:solidFill>
                  <a:prstClr val="white"/>
                </a:solidFill>
              </a:rPr>
              <a:t>Thus says the LORD to his anointed, to Cyrus, whose right hand I have grasped, to subdue nations before him and to loose the belts of kings, to open doors before him that gates may not be </a:t>
            </a:r>
            <a:r>
              <a:rPr lang="en-US" sz="2800" dirty="0" smtClean="0">
                <a:solidFill>
                  <a:prstClr val="white"/>
                </a:solidFill>
              </a:rPr>
              <a:t>closed</a:t>
            </a:r>
          </a:p>
          <a:p>
            <a:pPr lvl="0"/>
            <a:r>
              <a:rPr lang="en-US" sz="2800" dirty="0" smtClean="0">
                <a:solidFill>
                  <a:prstClr val="white"/>
                </a:solidFill>
              </a:rPr>
              <a:t> </a:t>
            </a:r>
          </a:p>
          <a:p>
            <a:pPr lvl="0"/>
            <a:r>
              <a:rPr lang="en-US" sz="2400" dirty="0" smtClean="0">
                <a:solidFill>
                  <a:prstClr val="white"/>
                </a:solidFill>
              </a:rPr>
              <a:t>(</a:t>
            </a:r>
            <a:r>
              <a:rPr lang="en-US" sz="2400" dirty="0">
                <a:solidFill>
                  <a:prstClr val="white"/>
                </a:solidFill>
              </a:rPr>
              <a:t>Isaiah 45:1 ESV) (700-680 BC</a:t>
            </a:r>
            <a:r>
              <a:rPr lang="en-US" sz="2400" dirty="0" smtClean="0">
                <a:solidFill>
                  <a:prstClr val="white"/>
                </a:solidFill>
              </a:rPr>
              <a:t>)</a:t>
            </a:r>
          </a:p>
          <a:p>
            <a:pPr lvl="0"/>
            <a:endParaRPr lang="en-US" sz="2800" dirty="0">
              <a:solidFill>
                <a:prstClr val="white"/>
              </a:solidFill>
            </a:endParaRPr>
          </a:p>
          <a:p>
            <a:pPr lvl="0"/>
            <a:r>
              <a:rPr lang="en-US" sz="2800" dirty="0">
                <a:solidFill>
                  <a:prstClr val="white"/>
                </a:solidFill>
              </a:rPr>
              <a:t>“Thus says Cyrus king of Persia, ‘The LORD, the God of heaven, has given me all the kingdoms of the earth, and he has charged me to build him a house at Jerusalem, which is in Judah. Whoever is among you of all his people, may the LORD his God be with him. Let him go up.’” </a:t>
            </a:r>
            <a:endParaRPr lang="en-US" sz="2800" dirty="0" smtClean="0">
              <a:solidFill>
                <a:prstClr val="white"/>
              </a:solidFill>
            </a:endParaRPr>
          </a:p>
          <a:p>
            <a:pPr lvl="0"/>
            <a:endParaRPr lang="en-US" sz="2400" dirty="0" smtClean="0">
              <a:solidFill>
                <a:prstClr val="white"/>
              </a:solidFill>
            </a:endParaRPr>
          </a:p>
          <a:p>
            <a:pPr lvl="0"/>
            <a:r>
              <a:rPr lang="en-US" sz="2400" dirty="0" smtClean="0">
                <a:solidFill>
                  <a:prstClr val="white"/>
                </a:solidFill>
              </a:rPr>
              <a:t>(</a:t>
            </a:r>
            <a:r>
              <a:rPr lang="en-US" sz="2400" dirty="0">
                <a:solidFill>
                  <a:prstClr val="white"/>
                </a:solidFill>
              </a:rPr>
              <a:t>2 Chronicles 36:23 ESV) (539 BC)</a:t>
            </a:r>
            <a:endParaRPr lang="en-US" sz="2400" dirty="0">
              <a:solidFill>
                <a:prstClr val="white"/>
              </a:solidFill>
            </a:endParaRPr>
          </a:p>
        </p:txBody>
      </p:sp>
    </p:spTree>
    <p:extLst>
      <p:ext uri="{BB962C8B-B14F-4D97-AF65-F5344CB8AC3E}">
        <p14:creationId xmlns:p14="http://schemas.microsoft.com/office/powerpoint/2010/main" val="2585972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3847207"/>
          </a:xfrm>
          <a:prstGeom prst="rect">
            <a:avLst/>
          </a:prstGeom>
          <a:noFill/>
        </p:spPr>
        <p:txBody>
          <a:bodyPr wrap="square" rtlCol="0">
            <a:spAutoFit/>
          </a:bodyPr>
          <a:lstStyle/>
          <a:p>
            <a:pPr marL="457200" indent="-457200">
              <a:buFontTx/>
              <a:buAutoNum type="alphaLcPeriod"/>
            </a:pPr>
            <a:r>
              <a:rPr lang="en-US" sz="2400" dirty="0" smtClean="0">
                <a:solidFill>
                  <a:prstClr val="white"/>
                </a:solidFill>
              </a:rPr>
              <a:t>OT </a:t>
            </a:r>
            <a:r>
              <a:rPr lang="en-US" sz="2400" dirty="0">
                <a:solidFill>
                  <a:prstClr val="white"/>
                </a:solidFill>
              </a:rPr>
              <a:t>Definition: </a:t>
            </a:r>
          </a:p>
          <a:p>
            <a:pPr marL="914400" lvl="1" indent="-457200">
              <a:buFontTx/>
              <a:buAutoNum type="arabicPeriod"/>
            </a:pPr>
            <a:r>
              <a:rPr lang="en-US" sz="2400" dirty="0" smtClean="0">
                <a:solidFill>
                  <a:prstClr val="white"/>
                </a:solidFill>
              </a:rPr>
              <a:t>A </a:t>
            </a:r>
            <a:r>
              <a:rPr lang="en-US" sz="2400" dirty="0">
                <a:solidFill>
                  <a:prstClr val="white"/>
                </a:solidFill>
              </a:rPr>
              <a:t>prophet is one who represents God in the </a:t>
            </a:r>
            <a:r>
              <a:rPr lang="en-US" sz="2400" dirty="0" smtClean="0">
                <a:solidFill>
                  <a:prstClr val="white"/>
                </a:solidFill>
              </a:rPr>
              <a:t>world</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A </a:t>
            </a:r>
            <a:r>
              <a:rPr lang="en-US" sz="2400" dirty="0">
                <a:solidFill>
                  <a:prstClr val="white"/>
                </a:solidFill>
              </a:rPr>
              <a:t>prophet is one who proclaims God’s </a:t>
            </a:r>
            <a:r>
              <a:rPr lang="en-US" sz="2400" dirty="0" smtClean="0">
                <a:solidFill>
                  <a:prstClr val="white"/>
                </a:solidFill>
              </a:rPr>
              <a:t>message</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One </a:t>
            </a:r>
            <a:r>
              <a:rPr lang="en-US" sz="2400" dirty="0">
                <a:solidFill>
                  <a:prstClr val="white"/>
                </a:solidFill>
              </a:rPr>
              <a:t>who declares and foretells the </a:t>
            </a:r>
            <a:r>
              <a:rPr lang="en-US" sz="2400" dirty="0" smtClean="0">
                <a:solidFill>
                  <a:prstClr val="white"/>
                </a:solidFill>
              </a:rPr>
              <a:t>future</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Summary: </a:t>
            </a:r>
          </a:p>
          <a:p>
            <a:pPr marL="914400" lvl="1" indent="-457200">
              <a:buFontTx/>
              <a:buAutoNum type="arabicPeriod"/>
            </a:pPr>
            <a:endParaRPr lang="en-US" sz="2400" dirty="0" smtClean="0">
              <a:solidFill>
                <a:prstClr val="white"/>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543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4955203"/>
          </a:xfrm>
          <a:prstGeom prst="rect">
            <a:avLst/>
          </a:prstGeom>
          <a:noFill/>
        </p:spPr>
        <p:txBody>
          <a:bodyPr wrap="square" rtlCol="0">
            <a:spAutoFit/>
          </a:bodyPr>
          <a:lstStyle/>
          <a:p>
            <a:pPr marL="457200" indent="-457200">
              <a:buFontTx/>
              <a:buAutoNum type="alphaLcPeriod"/>
            </a:pPr>
            <a:r>
              <a:rPr lang="en-US" sz="2400" dirty="0" smtClean="0">
                <a:solidFill>
                  <a:prstClr val="white"/>
                </a:solidFill>
              </a:rPr>
              <a:t>OT </a:t>
            </a:r>
            <a:r>
              <a:rPr lang="en-US" sz="2400" dirty="0">
                <a:solidFill>
                  <a:prstClr val="white"/>
                </a:solidFill>
              </a:rPr>
              <a:t>Definition: </a:t>
            </a:r>
          </a:p>
          <a:p>
            <a:pPr marL="914400" lvl="1" indent="-457200">
              <a:buFontTx/>
              <a:buAutoNum type="arabicPeriod"/>
            </a:pPr>
            <a:r>
              <a:rPr lang="en-US" sz="2400" dirty="0" smtClean="0">
                <a:solidFill>
                  <a:prstClr val="white"/>
                </a:solidFill>
              </a:rPr>
              <a:t>A </a:t>
            </a:r>
            <a:r>
              <a:rPr lang="en-US" sz="2400" dirty="0">
                <a:solidFill>
                  <a:prstClr val="white"/>
                </a:solidFill>
              </a:rPr>
              <a:t>prophet is one who represents God in the </a:t>
            </a:r>
            <a:r>
              <a:rPr lang="en-US" sz="2400" dirty="0" smtClean="0">
                <a:solidFill>
                  <a:prstClr val="white"/>
                </a:solidFill>
              </a:rPr>
              <a:t>world</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A </a:t>
            </a:r>
            <a:r>
              <a:rPr lang="en-US" sz="2400" dirty="0">
                <a:solidFill>
                  <a:prstClr val="white"/>
                </a:solidFill>
              </a:rPr>
              <a:t>prophet is one who proclaims God’s </a:t>
            </a:r>
            <a:r>
              <a:rPr lang="en-US" sz="2400" dirty="0" smtClean="0">
                <a:solidFill>
                  <a:prstClr val="white"/>
                </a:solidFill>
              </a:rPr>
              <a:t>message</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One </a:t>
            </a:r>
            <a:r>
              <a:rPr lang="en-US" sz="2400" dirty="0">
                <a:solidFill>
                  <a:prstClr val="white"/>
                </a:solidFill>
              </a:rPr>
              <a:t>who declares and foretells the </a:t>
            </a:r>
            <a:r>
              <a:rPr lang="en-US" sz="2400" dirty="0" smtClean="0">
                <a:solidFill>
                  <a:prstClr val="white"/>
                </a:solidFill>
              </a:rPr>
              <a:t>future</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Summary: </a:t>
            </a:r>
          </a:p>
          <a:p>
            <a:pPr marL="914400" lvl="1" indent="-457200">
              <a:buFontTx/>
              <a:buAutoNum type="arabicPeriod"/>
            </a:pPr>
            <a:endParaRPr lang="en-US" sz="2400" dirty="0" smtClean="0">
              <a:solidFill>
                <a:prstClr val="white"/>
              </a:solidFill>
            </a:endParaRPr>
          </a:p>
          <a:p>
            <a:pPr marL="1371600" lvl="2" indent="-457200">
              <a:buAutoNum type="alphaLcPeriod"/>
            </a:pPr>
            <a:r>
              <a:rPr lang="en-US" sz="2400" dirty="0" smtClean="0">
                <a:solidFill>
                  <a:prstClr val="white"/>
                </a:solidFill>
              </a:rPr>
              <a:t>Prophets declare God’s truth</a:t>
            </a:r>
          </a:p>
          <a:p>
            <a:pPr marL="1371600" lvl="2" indent="-457200">
              <a:buAutoNum type="alphaLcPeriod"/>
            </a:pPr>
            <a:endParaRPr lang="en-US" sz="2400" dirty="0" smtClean="0">
              <a:solidFill>
                <a:prstClr val="white"/>
              </a:solidFill>
            </a:endParaRPr>
          </a:p>
          <a:p>
            <a:pPr marL="342900" indent="-342900">
              <a:buFontTx/>
              <a:buAutoNum type="arabicPeriod"/>
            </a:pPr>
            <a:endParaRPr lang="en-US" sz="2400" dirty="0" smtClean="0">
              <a:solidFill>
                <a:prstClr val="white"/>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604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5324535"/>
          </a:xfrm>
          <a:prstGeom prst="rect">
            <a:avLst/>
          </a:prstGeom>
          <a:noFill/>
        </p:spPr>
        <p:txBody>
          <a:bodyPr wrap="square" rtlCol="0">
            <a:spAutoFit/>
          </a:bodyPr>
          <a:lstStyle/>
          <a:p>
            <a:pPr marL="457200" indent="-457200">
              <a:buFontTx/>
              <a:buAutoNum type="alphaLcPeriod"/>
            </a:pPr>
            <a:r>
              <a:rPr lang="en-US" sz="2400" dirty="0" smtClean="0">
                <a:solidFill>
                  <a:prstClr val="white"/>
                </a:solidFill>
              </a:rPr>
              <a:t>OT </a:t>
            </a:r>
            <a:r>
              <a:rPr lang="en-US" sz="2400" dirty="0">
                <a:solidFill>
                  <a:prstClr val="white"/>
                </a:solidFill>
              </a:rPr>
              <a:t>Definition: </a:t>
            </a:r>
          </a:p>
          <a:p>
            <a:pPr marL="914400" lvl="1" indent="-457200">
              <a:buFontTx/>
              <a:buAutoNum type="arabicPeriod"/>
            </a:pPr>
            <a:r>
              <a:rPr lang="en-US" sz="2400" dirty="0" smtClean="0">
                <a:solidFill>
                  <a:prstClr val="white"/>
                </a:solidFill>
              </a:rPr>
              <a:t>A </a:t>
            </a:r>
            <a:r>
              <a:rPr lang="en-US" sz="2400" dirty="0">
                <a:solidFill>
                  <a:prstClr val="white"/>
                </a:solidFill>
              </a:rPr>
              <a:t>prophet is one who represents God in the </a:t>
            </a:r>
            <a:r>
              <a:rPr lang="en-US" sz="2400" dirty="0" smtClean="0">
                <a:solidFill>
                  <a:prstClr val="white"/>
                </a:solidFill>
              </a:rPr>
              <a:t>world</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A </a:t>
            </a:r>
            <a:r>
              <a:rPr lang="en-US" sz="2400" dirty="0">
                <a:solidFill>
                  <a:prstClr val="white"/>
                </a:solidFill>
              </a:rPr>
              <a:t>prophet is one who proclaims God’s </a:t>
            </a:r>
            <a:r>
              <a:rPr lang="en-US" sz="2400" dirty="0" smtClean="0">
                <a:solidFill>
                  <a:prstClr val="white"/>
                </a:solidFill>
              </a:rPr>
              <a:t>message</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One </a:t>
            </a:r>
            <a:r>
              <a:rPr lang="en-US" sz="2400" dirty="0">
                <a:solidFill>
                  <a:prstClr val="white"/>
                </a:solidFill>
              </a:rPr>
              <a:t>who declares and foretells the </a:t>
            </a:r>
            <a:r>
              <a:rPr lang="en-US" sz="2400" dirty="0" smtClean="0">
                <a:solidFill>
                  <a:prstClr val="white"/>
                </a:solidFill>
              </a:rPr>
              <a:t>future</a:t>
            </a:r>
          </a:p>
          <a:p>
            <a:pPr marL="914400" lvl="1" indent="-457200">
              <a:buFontTx/>
              <a:buAutoNum type="arabicPeriod"/>
            </a:pPr>
            <a:endParaRPr lang="en-US" sz="2400" dirty="0" smtClean="0">
              <a:solidFill>
                <a:prstClr val="white"/>
              </a:solidFill>
            </a:endParaRPr>
          </a:p>
          <a:p>
            <a:pPr marL="914400" lvl="1" indent="-457200">
              <a:buFontTx/>
              <a:buAutoNum type="arabicPeriod"/>
            </a:pPr>
            <a:r>
              <a:rPr lang="en-US" sz="2400" dirty="0" smtClean="0">
                <a:solidFill>
                  <a:prstClr val="white"/>
                </a:solidFill>
              </a:rPr>
              <a:t>Summary: </a:t>
            </a:r>
          </a:p>
          <a:p>
            <a:pPr marL="914400" lvl="1" indent="-457200">
              <a:buFontTx/>
              <a:buAutoNum type="arabicPeriod"/>
            </a:pPr>
            <a:endParaRPr lang="en-US" sz="2400" dirty="0" smtClean="0">
              <a:solidFill>
                <a:prstClr val="white"/>
              </a:solidFill>
            </a:endParaRPr>
          </a:p>
          <a:p>
            <a:pPr marL="1371600" lvl="2" indent="-457200">
              <a:buAutoNum type="alphaLcPeriod"/>
            </a:pPr>
            <a:r>
              <a:rPr lang="en-US" sz="2400" dirty="0" smtClean="0">
                <a:solidFill>
                  <a:prstClr val="white"/>
                </a:solidFill>
              </a:rPr>
              <a:t>Prophets declare God’s truth</a:t>
            </a:r>
          </a:p>
          <a:p>
            <a:pPr marL="1371600" lvl="2" indent="-457200">
              <a:buAutoNum type="alphaLcPeriod"/>
            </a:pPr>
            <a:endParaRPr lang="en-US" sz="2400" dirty="0" smtClean="0">
              <a:solidFill>
                <a:prstClr val="white"/>
              </a:solidFill>
            </a:endParaRPr>
          </a:p>
          <a:p>
            <a:pPr marL="1371600" lvl="2" indent="-457200">
              <a:buAutoNum type="alphaLcPeriod"/>
            </a:pPr>
            <a:r>
              <a:rPr lang="en-US" sz="2400" dirty="0" smtClean="0">
                <a:solidFill>
                  <a:prstClr val="white"/>
                </a:solidFill>
              </a:rPr>
              <a:t>Prophets proclaim God’s view of the World </a:t>
            </a:r>
            <a:endParaRPr lang="en-US" sz="2400" dirty="0">
              <a:solidFill>
                <a:prstClr val="white"/>
              </a:solidFill>
            </a:endParaRPr>
          </a:p>
          <a:p>
            <a:pPr marL="342900" indent="-342900">
              <a:buFontTx/>
              <a:buAutoNum type="arabicPeriod"/>
            </a:pPr>
            <a:endParaRPr lang="en-US" sz="2400" dirty="0" smtClean="0">
              <a:solidFill>
                <a:prstClr val="white"/>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608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a:t>
            </a:r>
            <a:r>
              <a:rPr lang="en-US" sz="7200" dirty="0" smtClean="0">
                <a:solidFill>
                  <a:schemeClr val="bg1"/>
                </a:solidFill>
              </a:rPr>
              <a:t>What is a Prophet?: </a:t>
            </a:r>
            <a:endParaRPr lang="en-US" sz="7200" dirty="0">
              <a:solidFill>
                <a:schemeClr val="bg1"/>
              </a:solidFill>
            </a:endParaRPr>
          </a:p>
        </p:txBody>
      </p:sp>
      <p:sp>
        <p:nvSpPr>
          <p:cNvPr id="4" name="TextBox 3"/>
          <p:cNvSpPr txBox="1"/>
          <p:nvPr/>
        </p:nvSpPr>
        <p:spPr>
          <a:xfrm>
            <a:off x="663730" y="1512617"/>
            <a:ext cx="11528270" cy="1631216"/>
          </a:xfrm>
          <a:prstGeom prst="rect">
            <a:avLst/>
          </a:prstGeom>
          <a:noFill/>
        </p:spPr>
        <p:txBody>
          <a:bodyPr wrap="square" rtlCol="0">
            <a:spAutoFit/>
          </a:bodyPr>
          <a:lstStyle/>
          <a:p>
            <a:pPr marL="457200" indent="-457200">
              <a:buFontTx/>
              <a:buAutoNum type="alphaLcPeriod"/>
            </a:pPr>
            <a:r>
              <a:rPr lang="en-US" sz="2400" dirty="0" smtClean="0">
                <a:solidFill>
                  <a:prstClr val="white"/>
                </a:solidFill>
              </a:rPr>
              <a:t>OT </a:t>
            </a:r>
            <a:r>
              <a:rPr lang="en-US" sz="2400" dirty="0">
                <a:solidFill>
                  <a:prstClr val="white"/>
                </a:solidFill>
              </a:rPr>
              <a:t>Definition: </a:t>
            </a:r>
            <a:endParaRPr lang="en-US" sz="2400" dirty="0" smtClean="0">
              <a:solidFill>
                <a:prstClr val="white"/>
              </a:solidFill>
            </a:endParaRPr>
          </a:p>
          <a:p>
            <a:endParaRPr lang="en-US" sz="2400" dirty="0" smtClean="0">
              <a:solidFill>
                <a:prstClr val="white"/>
              </a:solidFill>
            </a:endParaRPr>
          </a:p>
          <a:p>
            <a:pPr marL="457200" indent="-457200">
              <a:buFontTx/>
              <a:buAutoNum type="alphaLcPeriod"/>
            </a:pPr>
            <a:r>
              <a:rPr lang="en-US" sz="2400" dirty="0" smtClean="0">
                <a:solidFill>
                  <a:prstClr val="white"/>
                </a:solidFill>
              </a:rPr>
              <a:t>OT Prophetic Prediction: </a:t>
            </a:r>
            <a:endParaRPr lang="en-US" sz="2400" dirty="0" smtClean="0">
              <a:solidFill>
                <a:prstClr val="white"/>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83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6494085"/>
          </a:xfrm>
          <a:prstGeom prst="rect">
            <a:avLst/>
          </a:prstGeom>
        </p:spPr>
        <p:txBody>
          <a:bodyPr wrap="square">
            <a:spAutoFit/>
          </a:bodyPr>
          <a:lstStyle/>
          <a:p>
            <a:r>
              <a:rPr lang="en-US" sz="3000" dirty="0" smtClean="0">
                <a:solidFill>
                  <a:prstClr val="white"/>
                </a:solidFill>
              </a:rPr>
              <a:t>“</a:t>
            </a:r>
            <a:r>
              <a:rPr lang="en-US" sz="3000" dirty="0">
                <a:solidFill>
                  <a:prstClr val="white"/>
                </a:solidFill>
              </a:rPr>
              <a:t>The LORD your God will raise up for you a prophet like me from among you, from your brothers—it is to him you shall listen—just as you desired of the LORD your God at </a:t>
            </a:r>
            <a:r>
              <a:rPr lang="en-US" sz="3000" dirty="0" err="1">
                <a:solidFill>
                  <a:prstClr val="white"/>
                </a:solidFill>
              </a:rPr>
              <a:t>Horeb</a:t>
            </a:r>
            <a:r>
              <a:rPr lang="en-US" sz="3000" dirty="0">
                <a:solidFill>
                  <a:prstClr val="white"/>
                </a:solidFill>
              </a:rPr>
              <a:t> on the day of the assembly, when you said, ‘Let me not hear again the voice of the LORD my God or see this great fire any more, lest I die.’ And the LORD said to me, ‘They are right in what they have spoken. I will raise up for them a prophet like you from among their brothers. And I will put my words in his mouth, and he shall speak to them all that I command him</a:t>
            </a:r>
            <a:r>
              <a:rPr lang="en-US" sz="3000" dirty="0" smtClean="0">
                <a:solidFill>
                  <a:prstClr val="white"/>
                </a:solidFill>
              </a:rPr>
              <a:t>.</a:t>
            </a:r>
          </a:p>
          <a:p>
            <a:endParaRPr lang="en-US" sz="2800" dirty="0">
              <a:solidFill>
                <a:prstClr val="white"/>
              </a:solidFill>
            </a:endParaRPr>
          </a:p>
          <a:p>
            <a:r>
              <a:rPr lang="en-US" sz="2800" dirty="0" smtClean="0">
                <a:solidFill>
                  <a:prstClr val="white"/>
                </a:solidFill>
              </a:rPr>
              <a:t>(</a:t>
            </a:r>
            <a:r>
              <a:rPr lang="en-US" sz="2800" dirty="0">
                <a:solidFill>
                  <a:prstClr val="white"/>
                </a:solidFill>
              </a:rPr>
              <a:t>Deuteronomy 18:15-18 ESV)</a:t>
            </a:r>
          </a:p>
        </p:txBody>
      </p:sp>
    </p:spTree>
    <p:extLst>
      <p:ext uri="{BB962C8B-B14F-4D97-AF65-F5344CB8AC3E}">
        <p14:creationId xmlns:p14="http://schemas.microsoft.com/office/powerpoint/2010/main" val="631627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err="1" smtClean="0">
                <a:solidFill>
                  <a:schemeClr val="bg1"/>
                </a:solidFill>
              </a:rPr>
              <a:t>iiI</a:t>
            </a:r>
            <a:r>
              <a:rPr lang="en-US" sz="6600" dirty="0" smtClean="0">
                <a:solidFill>
                  <a:schemeClr val="bg1"/>
                </a:solidFill>
              </a:rPr>
              <a:t>. New Testament </a:t>
            </a:r>
            <a:r>
              <a:rPr lang="en-US" sz="6600" dirty="0" smtClean="0">
                <a:solidFill>
                  <a:schemeClr val="bg1"/>
                </a:solidFill>
              </a:rPr>
              <a:t>realities:</a:t>
            </a:r>
            <a:r>
              <a:rPr lang="en-US" sz="6600" dirty="0" smtClean="0">
                <a:solidFill>
                  <a:schemeClr val="bg1"/>
                </a:solidFill>
              </a:rPr>
              <a:t/>
            </a:r>
            <a:br>
              <a:rPr lang="en-US" sz="6600" dirty="0" smtClean="0">
                <a:solidFill>
                  <a:schemeClr val="bg1"/>
                </a:solidFill>
              </a:rPr>
            </a:br>
            <a:r>
              <a:rPr lang="en-US" sz="6600" dirty="0" smtClean="0">
                <a:solidFill>
                  <a:schemeClr val="bg1"/>
                </a:solidFill>
              </a:rPr>
              <a:t>How is Jesus the Better Prophet?</a:t>
            </a:r>
            <a:endParaRPr lang="en-US" dirty="0">
              <a:solidFill>
                <a:schemeClr val="bg1"/>
              </a:solidFill>
            </a:endParaRP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6268" b="16268"/>
          <a:stretch>
            <a:fillRect/>
          </a:stretch>
        </p:blipFill>
        <p:spPr/>
      </p:pic>
    </p:spTree>
    <p:extLst>
      <p:ext uri="{BB962C8B-B14F-4D97-AF65-F5344CB8AC3E}">
        <p14:creationId xmlns:p14="http://schemas.microsoft.com/office/powerpoint/2010/main" val="330902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6"/>
          <p:cNvSpPr txBox="1">
            <a:spLocks/>
          </p:cNvSpPr>
          <p:nvPr/>
        </p:nvSpPr>
        <p:spPr>
          <a:xfrm>
            <a:off x="301082" y="2632851"/>
            <a:ext cx="11620500" cy="2047875"/>
          </a:xfrm>
          <a:prstGeom prst="rect">
            <a:avLst/>
          </a:prstGeom>
        </p:spPr>
        <p:txBody>
          <a:bodyPr>
            <a:normAutofit fontScale="8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11500" dirty="0" smtClean="0">
                <a:solidFill>
                  <a:schemeClr val="bg1"/>
                </a:solidFill>
              </a:rPr>
              <a:t>What </a:t>
            </a:r>
            <a:r>
              <a:rPr lang="en-US" sz="11500" dirty="0" smtClean="0">
                <a:solidFill>
                  <a:schemeClr val="bg1"/>
                </a:solidFill>
              </a:rPr>
              <a:t>Is the office of Christ? </a:t>
            </a:r>
            <a:endParaRPr lang="en-US" sz="8000" dirty="0">
              <a:solidFill>
                <a:schemeClr val="bg1"/>
              </a:solidFill>
            </a:endParaRPr>
          </a:p>
        </p:txBody>
      </p:sp>
    </p:spTree>
    <p:extLst>
      <p:ext uri="{BB962C8B-B14F-4D97-AF65-F5344CB8AC3E}">
        <p14:creationId xmlns:p14="http://schemas.microsoft.com/office/powerpoint/2010/main" val="336135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584775"/>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p:txBody>
      </p:sp>
    </p:spTree>
    <p:extLst>
      <p:ext uri="{BB962C8B-B14F-4D97-AF65-F5344CB8AC3E}">
        <p14:creationId xmlns:p14="http://schemas.microsoft.com/office/powerpoint/2010/main" val="1445189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1015663"/>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a:p>
            <a:pPr marL="971550" lvl="1" indent="-514350">
              <a:buAutoNum type="arabicPeriod"/>
            </a:pPr>
            <a:r>
              <a:rPr lang="en-US" sz="2800" dirty="0" smtClean="0">
                <a:solidFill>
                  <a:schemeClr val="bg1"/>
                </a:solidFill>
              </a:rPr>
              <a:t>The </a:t>
            </a:r>
            <a:r>
              <a:rPr lang="en-US" sz="2800" dirty="0">
                <a:solidFill>
                  <a:schemeClr val="bg1"/>
                </a:solidFill>
              </a:rPr>
              <a:t>people recognizes Jesus’ </a:t>
            </a:r>
            <a:r>
              <a:rPr lang="en-US" sz="2800" dirty="0" err="1" smtClean="0">
                <a:solidFill>
                  <a:schemeClr val="bg1"/>
                </a:solidFill>
              </a:rPr>
              <a:t>Prophethood</a:t>
            </a:r>
            <a:endParaRPr lang="en-US" sz="2800" dirty="0" smtClean="0">
              <a:solidFill>
                <a:schemeClr val="bg1"/>
              </a:solidFill>
            </a:endParaRPr>
          </a:p>
        </p:txBody>
      </p:sp>
    </p:spTree>
    <p:extLst>
      <p:ext uri="{BB962C8B-B14F-4D97-AF65-F5344CB8AC3E}">
        <p14:creationId xmlns:p14="http://schemas.microsoft.com/office/powerpoint/2010/main" val="4243447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5509200"/>
          </a:xfrm>
          <a:prstGeom prst="rect">
            <a:avLst/>
          </a:prstGeom>
        </p:spPr>
        <p:txBody>
          <a:bodyPr wrap="square">
            <a:spAutoFit/>
          </a:bodyPr>
          <a:lstStyle/>
          <a:p>
            <a:pPr lvl="1"/>
            <a:r>
              <a:rPr lang="en-US" sz="3200" dirty="0">
                <a:solidFill>
                  <a:schemeClr val="bg1"/>
                </a:solidFill>
              </a:rPr>
              <a:t>And the crowds said, “This is the prophet Jesus, from Nazareth of Galilee.” </a:t>
            </a:r>
            <a:endParaRPr lang="en-US" sz="3200" dirty="0" smtClean="0">
              <a:solidFill>
                <a:schemeClr val="bg1"/>
              </a:solidFill>
            </a:endParaRPr>
          </a:p>
          <a:p>
            <a:pPr lvl="1"/>
            <a:r>
              <a:rPr lang="en-US" sz="3200" dirty="0" smtClean="0">
                <a:solidFill>
                  <a:schemeClr val="bg1"/>
                </a:solidFill>
              </a:rPr>
              <a:t>(</a:t>
            </a:r>
            <a:r>
              <a:rPr lang="en-US" sz="3200" dirty="0">
                <a:solidFill>
                  <a:schemeClr val="bg1"/>
                </a:solidFill>
              </a:rPr>
              <a:t>Matthew 21:11 ESV</a:t>
            </a:r>
            <a:r>
              <a:rPr lang="en-US" sz="3200" dirty="0" smtClean="0">
                <a:solidFill>
                  <a:schemeClr val="bg1"/>
                </a:solidFill>
              </a:rPr>
              <a:t>)</a:t>
            </a:r>
          </a:p>
          <a:p>
            <a:pPr lvl="1"/>
            <a:endParaRPr lang="en-US" sz="3200" dirty="0">
              <a:solidFill>
                <a:schemeClr val="bg1"/>
              </a:solidFill>
            </a:endParaRPr>
          </a:p>
          <a:p>
            <a:pPr lvl="1"/>
            <a:r>
              <a:rPr lang="en-US" sz="3200" dirty="0">
                <a:solidFill>
                  <a:schemeClr val="bg1"/>
                </a:solidFill>
              </a:rPr>
              <a:t>The woman said to him, “Sir, I perceive that you are a prophet. (John 4:19 ESV</a:t>
            </a:r>
            <a:r>
              <a:rPr lang="en-US" sz="3200" dirty="0" smtClean="0">
                <a:solidFill>
                  <a:schemeClr val="bg1"/>
                </a:solidFill>
              </a:rPr>
              <a:t>)</a:t>
            </a:r>
          </a:p>
          <a:p>
            <a:pPr lvl="1"/>
            <a:endParaRPr lang="en-US" sz="3200" dirty="0">
              <a:solidFill>
                <a:schemeClr val="bg1"/>
              </a:solidFill>
            </a:endParaRPr>
          </a:p>
          <a:p>
            <a:pPr lvl="1"/>
            <a:r>
              <a:rPr lang="en-US" sz="3200" dirty="0">
                <a:solidFill>
                  <a:schemeClr val="bg1"/>
                </a:solidFill>
              </a:rPr>
              <a:t>So they said again to the blind man, “What do you say about him, since he has opened your eyes?” He said, “He is a prophet.”(John 9:17 ESV)</a:t>
            </a:r>
            <a:endParaRPr lang="en-US" sz="3200" dirty="0">
              <a:solidFill>
                <a:schemeClr val="bg1"/>
              </a:solidFill>
            </a:endParaRPr>
          </a:p>
        </p:txBody>
      </p:sp>
    </p:spTree>
    <p:extLst>
      <p:ext uri="{BB962C8B-B14F-4D97-AF65-F5344CB8AC3E}">
        <p14:creationId xmlns:p14="http://schemas.microsoft.com/office/powerpoint/2010/main" val="2723630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1446550"/>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a:p>
            <a:pPr marL="971550" lvl="1" indent="-514350">
              <a:buAutoNum type="arabicPeriod"/>
            </a:pPr>
            <a:r>
              <a:rPr lang="en-US" sz="2800" dirty="0" smtClean="0">
                <a:solidFill>
                  <a:schemeClr val="bg1"/>
                </a:solidFill>
              </a:rPr>
              <a:t>The </a:t>
            </a:r>
            <a:r>
              <a:rPr lang="en-US" sz="2800" dirty="0">
                <a:solidFill>
                  <a:schemeClr val="bg1"/>
                </a:solidFill>
              </a:rPr>
              <a:t>people recognizes Jesus’ </a:t>
            </a:r>
            <a:r>
              <a:rPr lang="en-US" sz="2800" dirty="0" err="1" smtClean="0">
                <a:solidFill>
                  <a:schemeClr val="bg1"/>
                </a:solidFill>
              </a:rPr>
              <a:t>Prophethood</a:t>
            </a:r>
            <a:endParaRPr lang="en-US" sz="2800" dirty="0">
              <a:solidFill>
                <a:schemeClr val="bg1"/>
              </a:solidFill>
            </a:endParaRPr>
          </a:p>
          <a:p>
            <a:pPr marL="971550" lvl="1" indent="-514350">
              <a:buAutoNum type="arabicPeriod"/>
            </a:pPr>
            <a:r>
              <a:rPr lang="en-US" sz="2800" dirty="0" smtClean="0">
                <a:solidFill>
                  <a:schemeClr val="bg1"/>
                </a:solidFill>
              </a:rPr>
              <a:t>Jesus</a:t>
            </a:r>
            <a:r>
              <a:rPr lang="en-US" sz="2800" dirty="0">
                <a:solidFill>
                  <a:schemeClr val="bg1"/>
                </a:solidFill>
              </a:rPr>
              <a:t>’ Prophetic Ministry is Unique: </a:t>
            </a:r>
            <a:endParaRPr lang="en-US" sz="2800" dirty="0" smtClean="0">
              <a:solidFill>
                <a:schemeClr val="bg1"/>
              </a:solidFill>
            </a:endParaRPr>
          </a:p>
        </p:txBody>
      </p:sp>
    </p:spTree>
    <p:extLst>
      <p:ext uri="{BB962C8B-B14F-4D97-AF65-F5344CB8AC3E}">
        <p14:creationId xmlns:p14="http://schemas.microsoft.com/office/powerpoint/2010/main" val="858610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1877437"/>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a:p>
            <a:pPr marL="971550" lvl="1" indent="-514350">
              <a:buAutoNum type="arabicPeriod"/>
            </a:pPr>
            <a:r>
              <a:rPr lang="en-US" sz="2800" dirty="0" smtClean="0">
                <a:solidFill>
                  <a:schemeClr val="bg1"/>
                </a:solidFill>
              </a:rPr>
              <a:t>The </a:t>
            </a:r>
            <a:r>
              <a:rPr lang="en-US" sz="2800" dirty="0">
                <a:solidFill>
                  <a:schemeClr val="bg1"/>
                </a:solidFill>
              </a:rPr>
              <a:t>people recognizes Jesus’ </a:t>
            </a:r>
            <a:r>
              <a:rPr lang="en-US" sz="2800" dirty="0" err="1" smtClean="0">
                <a:solidFill>
                  <a:schemeClr val="bg1"/>
                </a:solidFill>
              </a:rPr>
              <a:t>Prophethood</a:t>
            </a:r>
            <a:endParaRPr lang="en-US" sz="2800" dirty="0">
              <a:solidFill>
                <a:schemeClr val="bg1"/>
              </a:solidFill>
            </a:endParaRPr>
          </a:p>
          <a:p>
            <a:pPr marL="971550" lvl="1" indent="-514350">
              <a:buAutoNum type="arabicPeriod"/>
            </a:pPr>
            <a:r>
              <a:rPr lang="en-US" sz="2800" dirty="0" smtClean="0">
                <a:solidFill>
                  <a:schemeClr val="bg1"/>
                </a:solidFill>
              </a:rPr>
              <a:t>Jesus</a:t>
            </a:r>
            <a:r>
              <a:rPr lang="en-US" sz="2800" dirty="0">
                <a:solidFill>
                  <a:schemeClr val="bg1"/>
                </a:solidFill>
              </a:rPr>
              <a:t>’ Prophetic Ministry is Unique: </a:t>
            </a:r>
            <a:endParaRPr lang="en-US" sz="2800" dirty="0" smtClean="0">
              <a:solidFill>
                <a:schemeClr val="bg1"/>
              </a:solidFill>
            </a:endParaRPr>
          </a:p>
          <a:p>
            <a:pPr marL="1428750" lvl="2" indent="-514350">
              <a:buAutoNum type="alphaLcPeriod"/>
            </a:pPr>
            <a:r>
              <a:rPr lang="en-US" sz="2800" dirty="0" smtClean="0">
                <a:solidFill>
                  <a:schemeClr val="bg1"/>
                </a:solidFill>
              </a:rPr>
              <a:t>Jesus </a:t>
            </a:r>
            <a:r>
              <a:rPr lang="en-US" sz="2800" dirty="0">
                <a:solidFill>
                  <a:schemeClr val="bg1"/>
                </a:solidFill>
              </a:rPr>
              <a:t>declares his own </a:t>
            </a:r>
            <a:r>
              <a:rPr lang="en-US" sz="2800" dirty="0" err="1" smtClean="0">
                <a:solidFill>
                  <a:schemeClr val="bg1"/>
                </a:solidFill>
              </a:rPr>
              <a:t>Prophethood</a:t>
            </a:r>
            <a:endParaRPr lang="en-US" sz="2800" dirty="0" smtClean="0">
              <a:solidFill>
                <a:schemeClr val="bg1"/>
              </a:solidFill>
            </a:endParaRPr>
          </a:p>
        </p:txBody>
      </p:sp>
    </p:spTree>
    <p:extLst>
      <p:ext uri="{BB962C8B-B14F-4D97-AF65-F5344CB8AC3E}">
        <p14:creationId xmlns:p14="http://schemas.microsoft.com/office/powerpoint/2010/main" val="3744355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657127"/>
            <a:ext cx="7720359" cy="5386090"/>
          </a:xfrm>
          <a:prstGeom prst="rect">
            <a:avLst/>
          </a:prstGeom>
        </p:spPr>
        <p:txBody>
          <a:bodyPr wrap="square">
            <a:spAutoFit/>
          </a:bodyPr>
          <a:lstStyle/>
          <a:p>
            <a:r>
              <a:rPr lang="en-US" sz="3200" dirty="0">
                <a:solidFill>
                  <a:schemeClr val="bg1"/>
                </a:solidFill>
              </a:rPr>
              <a:t>At that very hour some Pharisees came and said to him, “Get away from here, for Herod wants to kill you.” And he said to them, “Go and tell that fox, ‘Behold, I cast out demons and perform cures today and tomorrow, and the third day I finish my course. Nevertheless, I must go on my way today and tomorrow and the day following, for it cannot be that a prophet should perish away from Jerusalem.’ </a:t>
            </a:r>
            <a:endParaRPr lang="en-US" sz="3200" dirty="0" smtClean="0">
              <a:solidFill>
                <a:schemeClr val="bg1"/>
              </a:solidFill>
            </a:endParaRPr>
          </a:p>
          <a:p>
            <a:endParaRPr lang="en-US" sz="2800" dirty="0">
              <a:solidFill>
                <a:schemeClr val="bg1"/>
              </a:solidFill>
            </a:endParaRPr>
          </a:p>
          <a:p>
            <a:r>
              <a:rPr lang="en-US" sz="2800" dirty="0" smtClean="0">
                <a:solidFill>
                  <a:schemeClr val="bg1"/>
                </a:solidFill>
              </a:rPr>
              <a:t>(</a:t>
            </a:r>
            <a:r>
              <a:rPr lang="en-US" sz="2800" dirty="0">
                <a:solidFill>
                  <a:schemeClr val="bg1"/>
                </a:solidFill>
              </a:rPr>
              <a:t>Luke 13:31-33 ESV)</a:t>
            </a:r>
            <a:endParaRPr lang="en-US" sz="2800" dirty="0">
              <a:solidFill>
                <a:schemeClr val="bg1"/>
              </a:solidFill>
            </a:endParaRPr>
          </a:p>
        </p:txBody>
      </p:sp>
    </p:spTree>
    <p:extLst>
      <p:ext uri="{BB962C8B-B14F-4D97-AF65-F5344CB8AC3E}">
        <p14:creationId xmlns:p14="http://schemas.microsoft.com/office/powerpoint/2010/main" val="3013289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80763"/>
            <a:ext cx="7720359" cy="3539430"/>
          </a:xfrm>
          <a:prstGeom prst="rect">
            <a:avLst/>
          </a:prstGeom>
        </p:spPr>
        <p:txBody>
          <a:bodyPr wrap="square">
            <a:spAutoFit/>
          </a:bodyPr>
          <a:lstStyle/>
          <a:p>
            <a:r>
              <a:rPr lang="en-US" sz="3200" dirty="0">
                <a:solidFill>
                  <a:schemeClr val="bg1"/>
                </a:solidFill>
              </a:rPr>
              <a:t>And they took offense at him. But Jesus said to them, “A prophet is not without honor except in his hometown and in his own household.” And he did not do many mighty works there, because of their unbelief.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a:t>
            </a:r>
            <a:r>
              <a:rPr lang="en-US" sz="3200" dirty="0">
                <a:solidFill>
                  <a:schemeClr val="bg1"/>
                </a:solidFill>
              </a:rPr>
              <a:t>Matthew 13:57-58 ESV)</a:t>
            </a:r>
            <a:endParaRPr lang="en-US" sz="3200" dirty="0">
              <a:solidFill>
                <a:schemeClr val="bg1"/>
              </a:solidFill>
            </a:endParaRPr>
          </a:p>
        </p:txBody>
      </p:sp>
    </p:spTree>
    <p:extLst>
      <p:ext uri="{BB962C8B-B14F-4D97-AF65-F5344CB8AC3E}">
        <p14:creationId xmlns:p14="http://schemas.microsoft.com/office/powerpoint/2010/main" val="3667119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prstClr val="white"/>
                </a:solidFill>
              </a:rPr>
              <a:t>III. New Testament Realities: </a:t>
            </a:r>
            <a:endParaRPr lang="en-US" sz="7200" dirty="0">
              <a:solidFill>
                <a:prstClr val="white"/>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2308324"/>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Evidence: Jesus’ Prophetic Ministry</a:t>
            </a:r>
          </a:p>
          <a:p>
            <a:pPr marL="971550" lvl="1" indent="-514350">
              <a:buFontTx/>
              <a:buAutoNum type="arabicPeriod"/>
            </a:pPr>
            <a:r>
              <a:rPr lang="en-US" sz="2800" dirty="0" smtClean="0">
                <a:solidFill>
                  <a:prstClr val="white"/>
                </a:solidFill>
              </a:rPr>
              <a:t>The </a:t>
            </a:r>
            <a:r>
              <a:rPr lang="en-US" sz="2800" dirty="0">
                <a:solidFill>
                  <a:prstClr val="white"/>
                </a:solidFill>
              </a:rPr>
              <a:t>people recognizes Jesus’ </a:t>
            </a:r>
            <a:r>
              <a:rPr lang="en-US" sz="2800" dirty="0" err="1" smtClean="0">
                <a:solidFill>
                  <a:prstClr val="white"/>
                </a:solidFill>
              </a:rPr>
              <a:t>Prophethood</a:t>
            </a:r>
            <a:endParaRPr lang="en-US" sz="2800" dirty="0">
              <a:solidFill>
                <a:prstClr val="white"/>
              </a:solidFill>
            </a:endParaRPr>
          </a:p>
          <a:p>
            <a:pPr marL="971550" lvl="1" indent="-514350">
              <a:buFontTx/>
              <a:buAutoNum type="arabicPeriod"/>
            </a:pPr>
            <a:r>
              <a:rPr lang="en-US" sz="2800" dirty="0" smtClean="0">
                <a:solidFill>
                  <a:prstClr val="white"/>
                </a:solidFill>
              </a:rPr>
              <a:t>Jesus</a:t>
            </a:r>
            <a:r>
              <a:rPr lang="en-US" sz="2800" dirty="0">
                <a:solidFill>
                  <a:prstClr val="white"/>
                </a:solidFill>
              </a:rPr>
              <a:t>’ Prophetic Ministry is Unique: </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declares his own </a:t>
            </a:r>
            <a:r>
              <a:rPr lang="en-US" sz="2800" dirty="0" err="1" smtClean="0">
                <a:solidFill>
                  <a:prstClr val="white"/>
                </a:solidFill>
              </a:rPr>
              <a:t>Prophethood</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speaks and teaches with </a:t>
            </a:r>
            <a:r>
              <a:rPr lang="en-US" sz="2800" dirty="0" smtClean="0">
                <a:solidFill>
                  <a:prstClr val="white"/>
                </a:solidFill>
              </a:rPr>
              <a:t>authority</a:t>
            </a:r>
          </a:p>
        </p:txBody>
      </p:sp>
    </p:spTree>
    <p:extLst>
      <p:ext uri="{BB962C8B-B14F-4D97-AF65-F5344CB8AC3E}">
        <p14:creationId xmlns:p14="http://schemas.microsoft.com/office/powerpoint/2010/main" val="3940839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80763"/>
            <a:ext cx="7720359" cy="2739211"/>
          </a:xfrm>
          <a:prstGeom prst="rect">
            <a:avLst/>
          </a:prstGeom>
        </p:spPr>
        <p:txBody>
          <a:bodyPr wrap="square">
            <a:spAutoFit/>
          </a:bodyPr>
          <a:lstStyle/>
          <a:p>
            <a:r>
              <a:rPr lang="en-US" sz="3600" dirty="0">
                <a:solidFill>
                  <a:prstClr val="white"/>
                </a:solidFill>
              </a:rPr>
              <a:t>And they were astonished at his teaching, for he taught them as one who had authority, and not as the scribes</a:t>
            </a:r>
            <a:r>
              <a:rPr lang="en-US" sz="3600" dirty="0" smtClean="0">
                <a:solidFill>
                  <a:prstClr val="white"/>
                </a:solidFill>
              </a:rPr>
              <a:t>.</a:t>
            </a:r>
          </a:p>
          <a:p>
            <a:endParaRPr lang="en-US" sz="3200" dirty="0">
              <a:solidFill>
                <a:prstClr val="white"/>
              </a:solidFill>
            </a:endParaRPr>
          </a:p>
          <a:p>
            <a:r>
              <a:rPr lang="en-US" sz="3200" dirty="0" smtClean="0">
                <a:solidFill>
                  <a:prstClr val="white"/>
                </a:solidFill>
              </a:rPr>
              <a:t>(</a:t>
            </a:r>
            <a:r>
              <a:rPr lang="en-US" sz="3200" dirty="0">
                <a:solidFill>
                  <a:prstClr val="white"/>
                </a:solidFill>
              </a:rPr>
              <a:t>Mark 1:22 ESV; cf. Matt 7:28-29</a:t>
            </a:r>
            <a:r>
              <a:rPr lang="en-US" sz="3200" dirty="0" smtClean="0">
                <a:solidFill>
                  <a:prstClr val="white"/>
                </a:solidFill>
              </a:rPr>
              <a:t>)</a:t>
            </a:r>
            <a:endParaRPr lang="en-US" sz="3200" dirty="0">
              <a:solidFill>
                <a:prstClr val="white"/>
              </a:solidFill>
            </a:endParaRPr>
          </a:p>
        </p:txBody>
      </p:sp>
    </p:spTree>
    <p:extLst>
      <p:ext uri="{BB962C8B-B14F-4D97-AF65-F5344CB8AC3E}">
        <p14:creationId xmlns:p14="http://schemas.microsoft.com/office/powerpoint/2010/main" val="2971141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2352"/>
            <a:ext cx="7720359" cy="6986528"/>
          </a:xfrm>
          <a:prstGeom prst="rect">
            <a:avLst/>
          </a:prstGeom>
        </p:spPr>
        <p:txBody>
          <a:bodyPr wrap="square">
            <a:spAutoFit/>
          </a:bodyPr>
          <a:lstStyle/>
          <a:p>
            <a:r>
              <a:rPr lang="en-US" sz="3200" dirty="0" smtClean="0">
                <a:solidFill>
                  <a:prstClr val="white"/>
                </a:solidFill>
              </a:rPr>
              <a:t>And </a:t>
            </a:r>
            <a:r>
              <a:rPr lang="en-US" sz="3200" dirty="0">
                <a:solidFill>
                  <a:prstClr val="white"/>
                </a:solidFill>
              </a:rPr>
              <a:t>he went throughout all Galilee, teaching in their synagogues and proclaiming the gospel of the kingdom and healing every disease and every affliction among the people. So his fame spread throughout all Syria, and they brought him all the sick, those afflicted with various diseases and pains, those oppressed by demons, epileptics, and paralytics, and he healed them. And great crowds followed him from Galilee and the Decapolis, and from Jerusalem and Judea, and from beyond the Jordan. </a:t>
            </a:r>
            <a:endParaRPr lang="en-US" sz="3200" dirty="0" smtClean="0">
              <a:solidFill>
                <a:prstClr val="white"/>
              </a:solidFill>
            </a:endParaRPr>
          </a:p>
          <a:p>
            <a:endParaRPr lang="en-US" sz="3200" dirty="0" smtClean="0">
              <a:solidFill>
                <a:prstClr val="white"/>
              </a:solidFill>
            </a:endParaRPr>
          </a:p>
          <a:p>
            <a:r>
              <a:rPr lang="en-US" sz="3200" dirty="0" smtClean="0">
                <a:solidFill>
                  <a:prstClr val="white"/>
                </a:solidFill>
              </a:rPr>
              <a:t>(</a:t>
            </a:r>
            <a:r>
              <a:rPr lang="en-US" sz="3200" dirty="0">
                <a:solidFill>
                  <a:prstClr val="white"/>
                </a:solidFill>
              </a:rPr>
              <a:t>Matthew 4:23-25 ESV)</a:t>
            </a:r>
            <a:endParaRPr lang="en-US" sz="3200" dirty="0">
              <a:solidFill>
                <a:prstClr val="white"/>
              </a:solidFill>
            </a:endParaRPr>
          </a:p>
        </p:txBody>
      </p:sp>
    </p:spTree>
    <p:extLst>
      <p:ext uri="{BB962C8B-B14F-4D97-AF65-F5344CB8AC3E}">
        <p14:creationId xmlns:p14="http://schemas.microsoft.com/office/powerpoint/2010/main" val="401195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954107"/>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97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prstClr val="white"/>
                </a:solidFill>
              </a:rPr>
              <a:t>III. New Testament Realities: </a:t>
            </a:r>
            <a:endParaRPr lang="en-US" sz="7200" dirty="0">
              <a:solidFill>
                <a:prstClr val="white"/>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2739211"/>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Evidence: Jesus’ Prophetic Ministry</a:t>
            </a:r>
          </a:p>
          <a:p>
            <a:pPr marL="971550" lvl="1" indent="-514350">
              <a:buFontTx/>
              <a:buAutoNum type="arabicPeriod"/>
            </a:pPr>
            <a:r>
              <a:rPr lang="en-US" sz="2800" dirty="0" smtClean="0">
                <a:solidFill>
                  <a:prstClr val="white"/>
                </a:solidFill>
              </a:rPr>
              <a:t>The </a:t>
            </a:r>
            <a:r>
              <a:rPr lang="en-US" sz="2800" dirty="0">
                <a:solidFill>
                  <a:prstClr val="white"/>
                </a:solidFill>
              </a:rPr>
              <a:t>people recognizes Jesus’ </a:t>
            </a:r>
            <a:r>
              <a:rPr lang="en-US" sz="2800" dirty="0" err="1" smtClean="0">
                <a:solidFill>
                  <a:prstClr val="white"/>
                </a:solidFill>
              </a:rPr>
              <a:t>Prophethood</a:t>
            </a:r>
            <a:endParaRPr lang="en-US" sz="2800" dirty="0">
              <a:solidFill>
                <a:prstClr val="white"/>
              </a:solidFill>
            </a:endParaRPr>
          </a:p>
          <a:p>
            <a:pPr marL="971550" lvl="1" indent="-514350">
              <a:buFontTx/>
              <a:buAutoNum type="arabicPeriod"/>
            </a:pPr>
            <a:r>
              <a:rPr lang="en-US" sz="2800" dirty="0" smtClean="0">
                <a:solidFill>
                  <a:prstClr val="white"/>
                </a:solidFill>
              </a:rPr>
              <a:t>Jesus</a:t>
            </a:r>
            <a:r>
              <a:rPr lang="en-US" sz="2800" dirty="0">
                <a:solidFill>
                  <a:prstClr val="white"/>
                </a:solidFill>
              </a:rPr>
              <a:t>’ Prophetic Ministry is Unique: </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declares his own </a:t>
            </a:r>
            <a:r>
              <a:rPr lang="en-US" sz="2800" dirty="0" err="1" smtClean="0">
                <a:solidFill>
                  <a:prstClr val="white"/>
                </a:solidFill>
              </a:rPr>
              <a:t>Prophethood</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speaks and teaches with </a:t>
            </a:r>
            <a:r>
              <a:rPr lang="en-US" sz="2800" dirty="0" smtClean="0">
                <a:solidFill>
                  <a:prstClr val="white"/>
                </a:solidFill>
              </a:rPr>
              <a:t>authority</a:t>
            </a:r>
          </a:p>
          <a:p>
            <a:pPr marL="1428750" lvl="2" indent="-514350">
              <a:buFontTx/>
              <a:buAutoNum type="alphaLcPeriod"/>
            </a:pPr>
            <a:r>
              <a:rPr lang="en-US" sz="2800" dirty="0" smtClean="0">
                <a:solidFill>
                  <a:prstClr val="white"/>
                </a:solidFill>
              </a:rPr>
              <a:t>All </a:t>
            </a:r>
            <a:r>
              <a:rPr lang="en-US" sz="2800" dirty="0">
                <a:solidFill>
                  <a:prstClr val="white"/>
                </a:solidFill>
              </a:rPr>
              <a:t>the prophets were looking forward to </a:t>
            </a:r>
            <a:r>
              <a:rPr lang="en-US" sz="2800" dirty="0" smtClean="0">
                <a:solidFill>
                  <a:prstClr val="white"/>
                </a:solidFill>
              </a:rPr>
              <a:t>Jesus</a:t>
            </a:r>
            <a:endParaRPr lang="en-US" sz="2800" dirty="0">
              <a:solidFill>
                <a:prstClr val="white"/>
              </a:solidFill>
            </a:endParaRPr>
          </a:p>
        </p:txBody>
      </p:sp>
    </p:spTree>
    <p:extLst>
      <p:ext uri="{BB962C8B-B14F-4D97-AF65-F5344CB8AC3E}">
        <p14:creationId xmlns:p14="http://schemas.microsoft.com/office/powerpoint/2010/main" val="1167339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785677" y="1415516"/>
            <a:ext cx="7720359" cy="4524315"/>
          </a:xfrm>
          <a:prstGeom prst="rect">
            <a:avLst/>
          </a:prstGeom>
        </p:spPr>
        <p:txBody>
          <a:bodyPr wrap="square">
            <a:spAutoFit/>
          </a:bodyPr>
          <a:lstStyle/>
          <a:p>
            <a:r>
              <a:rPr lang="en-US" sz="3200" dirty="0">
                <a:solidFill>
                  <a:prstClr val="white"/>
                </a:solidFill>
              </a:rPr>
              <a:t>Concerning this salvation, the prophets who prophesied about the grace that was to be yours searched and inquired carefully, inquiring what person or time the Spirit of Christ in them was indicating when he predicted the sufferings of Christ and the subsequent glories. </a:t>
            </a:r>
            <a:endParaRPr lang="en-US" sz="3200" dirty="0" smtClean="0">
              <a:solidFill>
                <a:prstClr val="white"/>
              </a:solidFill>
            </a:endParaRPr>
          </a:p>
          <a:p>
            <a:endParaRPr lang="en-US" sz="3200" dirty="0">
              <a:solidFill>
                <a:prstClr val="white"/>
              </a:solidFill>
            </a:endParaRPr>
          </a:p>
          <a:p>
            <a:r>
              <a:rPr lang="en-US" sz="3200" dirty="0" smtClean="0">
                <a:solidFill>
                  <a:prstClr val="white"/>
                </a:solidFill>
              </a:rPr>
              <a:t>(</a:t>
            </a:r>
            <a:r>
              <a:rPr lang="en-US" sz="3200" dirty="0">
                <a:solidFill>
                  <a:prstClr val="white"/>
                </a:solidFill>
              </a:rPr>
              <a:t>1 Peter 1:10-11 ESV)</a:t>
            </a:r>
            <a:endParaRPr lang="en-US" sz="3200" dirty="0">
              <a:solidFill>
                <a:prstClr val="white"/>
              </a:solidFill>
            </a:endParaRPr>
          </a:p>
        </p:txBody>
      </p:sp>
    </p:spTree>
    <p:extLst>
      <p:ext uri="{BB962C8B-B14F-4D97-AF65-F5344CB8AC3E}">
        <p14:creationId xmlns:p14="http://schemas.microsoft.com/office/powerpoint/2010/main" val="1175842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prstClr val="white"/>
                </a:solidFill>
              </a:rPr>
              <a:t>III. New Testament Realities: </a:t>
            </a:r>
            <a:endParaRPr lang="en-US" sz="7200" dirty="0">
              <a:solidFill>
                <a:prstClr val="white"/>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3477875"/>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Evidence: Jesus’ Prophetic Ministry</a:t>
            </a:r>
          </a:p>
          <a:p>
            <a:pPr marL="971550" lvl="1" indent="-514350">
              <a:buFontTx/>
              <a:buAutoNum type="arabicPeriod"/>
            </a:pPr>
            <a:r>
              <a:rPr lang="en-US" sz="2800" dirty="0" smtClean="0">
                <a:solidFill>
                  <a:prstClr val="white"/>
                </a:solidFill>
              </a:rPr>
              <a:t>The </a:t>
            </a:r>
            <a:r>
              <a:rPr lang="en-US" sz="2800" dirty="0">
                <a:solidFill>
                  <a:prstClr val="white"/>
                </a:solidFill>
              </a:rPr>
              <a:t>people recognizes Jesus’ </a:t>
            </a:r>
            <a:r>
              <a:rPr lang="en-US" sz="2800" dirty="0" err="1" smtClean="0">
                <a:solidFill>
                  <a:prstClr val="white"/>
                </a:solidFill>
              </a:rPr>
              <a:t>Prophethood</a:t>
            </a:r>
            <a:endParaRPr lang="en-US" sz="2800" dirty="0">
              <a:solidFill>
                <a:prstClr val="white"/>
              </a:solidFill>
            </a:endParaRPr>
          </a:p>
          <a:p>
            <a:pPr marL="971550" lvl="1" indent="-514350">
              <a:buFontTx/>
              <a:buAutoNum type="arabicPeriod"/>
            </a:pPr>
            <a:r>
              <a:rPr lang="en-US" sz="2800" dirty="0" smtClean="0">
                <a:solidFill>
                  <a:prstClr val="white"/>
                </a:solidFill>
              </a:rPr>
              <a:t>Jesus</a:t>
            </a:r>
            <a:r>
              <a:rPr lang="en-US" sz="2800" dirty="0">
                <a:solidFill>
                  <a:prstClr val="white"/>
                </a:solidFill>
              </a:rPr>
              <a:t>’ Prophetic Ministry is Unique: </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declares his own </a:t>
            </a:r>
            <a:r>
              <a:rPr lang="en-US" sz="2800" dirty="0" err="1" smtClean="0">
                <a:solidFill>
                  <a:prstClr val="white"/>
                </a:solidFill>
              </a:rPr>
              <a:t>Prophethood</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speaks and teaches with </a:t>
            </a:r>
            <a:r>
              <a:rPr lang="en-US" sz="2800" dirty="0" smtClean="0">
                <a:solidFill>
                  <a:prstClr val="white"/>
                </a:solidFill>
              </a:rPr>
              <a:t>authority</a:t>
            </a:r>
          </a:p>
          <a:p>
            <a:pPr marL="1428750" lvl="2" indent="-514350">
              <a:buFontTx/>
              <a:buAutoNum type="alphaLcPeriod"/>
            </a:pPr>
            <a:r>
              <a:rPr lang="en-US" sz="2800" dirty="0" smtClean="0">
                <a:solidFill>
                  <a:prstClr val="white"/>
                </a:solidFill>
              </a:rPr>
              <a:t>All </a:t>
            </a:r>
            <a:r>
              <a:rPr lang="en-US" sz="2800" dirty="0">
                <a:solidFill>
                  <a:prstClr val="white"/>
                </a:solidFill>
              </a:rPr>
              <a:t>the prophets were looking forward to </a:t>
            </a:r>
            <a:r>
              <a:rPr lang="en-US" sz="2800" dirty="0" smtClean="0">
                <a:solidFill>
                  <a:prstClr val="white"/>
                </a:solidFill>
              </a:rPr>
              <a:t>Jesus</a:t>
            </a:r>
          </a:p>
          <a:p>
            <a:pPr marL="1428750" lvl="2" indent="-514350">
              <a:buFontTx/>
              <a:buAutoNum type="alphaLcPeriod"/>
            </a:pPr>
            <a:r>
              <a:rPr lang="en-US" sz="2800" dirty="0" smtClean="0">
                <a:solidFill>
                  <a:prstClr val="white"/>
                </a:solidFill>
              </a:rPr>
              <a:t>Jesus</a:t>
            </a:r>
            <a:r>
              <a:rPr lang="en-US" sz="2800" dirty="0">
                <a:solidFill>
                  <a:prstClr val="white"/>
                </a:solidFill>
              </a:rPr>
              <a:t>’ prophetic ministry is about himself and his kingdom: </a:t>
            </a:r>
            <a:endParaRPr lang="en-US" sz="2800" dirty="0" smtClean="0">
              <a:solidFill>
                <a:prstClr val="white"/>
              </a:solidFill>
            </a:endParaRPr>
          </a:p>
          <a:p>
            <a:pPr marL="514350" indent="-514350">
              <a:buFontTx/>
              <a:buAutoNum type="alphaLcPeriod"/>
            </a:pPr>
            <a:endParaRPr lang="en-US" sz="2000" dirty="0" smtClean="0">
              <a:solidFill>
                <a:prstClr val="white"/>
              </a:solidFill>
            </a:endParaRPr>
          </a:p>
        </p:txBody>
      </p:sp>
    </p:spTree>
    <p:extLst>
      <p:ext uri="{BB962C8B-B14F-4D97-AF65-F5344CB8AC3E}">
        <p14:creationId xmlns:p14="http://schemas.microsoft.com/office/powerpoint/2010/main" val="1882057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prstClr val="white"/>
                </a:solidFill>
              </a:rPr>
              <a:t>III. New Testament Realities: </a:t>
            </a:r>
            <a:endParaRPr lang="en-US" sz="7200" dirty="0">
              <a:solidFill>
                <a:prstClr val="white"/>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4770537"/>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Evidence: Jesus’ Prophetic Ministry</a:t>
            </a:r>
          </a:p>
          <a:p>
            <a:pPr marL="971550" lvl="1" indent="-514350">
              <a:buFontTx/>
              <a:buAutoNum type="arabicPeriod"/>
            </a:pPr>
            <a:r>
              <a:rPr lang="en-US" sz="2800" dirty="0" smtClean="0">
                <a:solidFill>
                  <a:prstClr val="white"/>
                </a:solidFill>
              </a:rPr>
              <a:t>The </a:t>
            </a:r>
            <a:r>
              <a:rPr lang="en-US" sz="2800" dirty="0">
                <a:solidFill>
                  <a:prstClr val="white"/>
                </a:solidFill>
              </a:rPr>
              <a:t>people recognizes Jesus’ </a:t>
            </a:r>
            <a:r>
              <a:rPr lang="en-US" sz="2800" dirty="0" err="1" smtClean="0">
                <a:solidFill>
                  <a:prstClr val="white"/>
                </a:solidFill>
              </a:rPr>
              <a:t>Prophethood</a:t>
            </a:r>
            <a:endParaRPr lang="en-US" sz="2800" dirty="0">
              <a:solidFill>
                <a:prstClr val="white"/>
              </a:solidFill>
            </a:endParaRPr>
          </a:p>
          <a:p>
            <a:pPr marL="971550" lvl="1" indent="-514350">
              <a:buFontTx/>
              <a:buAutoNum type="arabicPeriod"/>
            </a:pPr>
            <a:r>
              <a:rPr lang="en-US" sz="2800" dirty="0" smtClean="0">
                <a:solidFill>
                  <a:prstClr val="white"/>
                </a:solidFill>
              </a:rPr>
              <a:t>Jesus</a:t>
            </a:r>
            <a:r>
              <a:rPr lang="en-US" sz="2800" dirty="0">
                <a:solidFill>
                  <a:prstClr val="white"/>
                </a:solidFill>
              </a:rPr>
              <a:t>’ Prophetic Ministry is Unique: </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declares his own </a:t>
            </a:r>
            <a:r>
              <a:rPr lang="en-US" sz="2800" dirty="0" err="1" smtClean="0">
                <a:solidFill>
                  <a:prstClr val="white"/>
                </a:solidFill>
              </a:rPr>
              <a:t>Prophethood</a:t>
            </a:r>
            <a:endParaRPr lang="en-US" sz="2800" dirty="0" smtClean="0">
              <a:solidFill>
                <a:prstClr val="white"/>
              </a:solidFill>
            </a:endParaRPr>
          </a:p>
          <a:p>
            <a:pPr marL="1428750" lvl="2" indent="-514350">
              <a:buFontTx/>
              <a:buAutoNum type="alphaLcPeriod"/>
            </a:pPr>
            <a:r>
              <a:rPr lang="en-US" sz="2800" dirty="0" smtClean="0">
                <a:solidFill>
                  <a:prstClr val="white"/>
                </a:solidFill>
              </a:rPr>
              <a:t>Jesus </a:t>
            </a:r>
            <a:r>
              <a:rPr lang="en-US" sz="2800" dirty="0">
                <a:solidFill>
                  <a:prstClr val="white"/>
                </a:solidFill>
              </a:rPr>
              <a:t>speaks and teaches with </a:t>
            </a:r>
            <a:r>
              <a:rPr lang="en-US" sz="2800" dirty="0" smtClean="0">
                <a:solidFill>
                  <a:prstClr val="white"/>
                </a:solidFill>
              </a:rPr>
              <a:t>authority</a:t>
            </a:r>
          </a:p>
          <a:p>
            <a:pPr marL="1428750" lvl="2" indent="-514350">
              <a:buFontTx/>
              <a:buAutoNum type="alphaLcPeriod"/>
            </a:pPr>
            <a:r>
              <a:rPr lang="en-US" sz="2800" dirty="0" smtClean="0">
                <a:solidFill>
                  <a:prstClr val="white"/>
                </a:solidFill>
              </a:rPr>
              <a:t>All </a:t>
            </a:r>
            <a:r>
              <a:rPr lang="en-US" sz="2800" dirty="0">
                <a:solidFill>
                  <a:prstClr val="white"/>
                </a:solidFill>
              </a:rPr>
              <a:t>the prophets were looking forward to </a:t>
            </a:r>
            <a:r>
              <a:rPr lang="en-US" sz="2800" dirty="0" smtClean="0">
                <a:solidFill>
                  <a:prstClr val="white"/>
                </a:solidFill>
              </a:rPr>
              <a:t>Jesus</a:t>
            </a:r>
          </a:p>
          <a:p>
            <a:pPr marL="1428750" lvl="2" indent="-514350">
              <a:buFontTx/>
              <a:buAutoNum type="alphaLcPeriod"/>
            </a:pPr>
            <a:r>
              <a:rPr lang="en-US" sz="2800" dirty="0" smtClean="0">
                <a:solidFill>
                  <a:prstClr val="white"/>
                </a:solidFill>
              </a:rPr>
              <a:t>Jesus</a:t>
            </a:r>
            <a:r>
              <a:rPr lang="en-US" sz="2800" dirty="0">
                <a:solidFill>
                  <a:prstClr val="white"/>
                </a:solidFill>
              </a:rPr>
              <a:t>’ prophetic ministry is about himself and his kingdom: </a:t>
            </a:r>
            <a:endParaRPr lang="en-US" sz="2800" dirty="0" smtClean="0">
              <a:solidFill>
                <a:prstClr val="white"/>
              </a:solidFill>
            </a:endParaRPr>
          </a:p>
          <a:p>
            <a:pPr marL="1943100" lvl="3" indent="-571500">
              <a:buAutoNum type="romanLcPeriod"/>
            </a:pPr>
            <a:r>
              <a:rPr lang="en-US" sz="2800" dirty="0" smtClean="0">
                <a:solidFill>
                  <a:prstClr val="white"/>
                </a:solidFill>
              </a:rPr>
              <a:t>Bread </a:t>
            </a:r>
            <a:r>
              <a:rPr lang="en-US" sz="2800" dirty="0">
                <a:solidFill>
                  <a:prstClr val="white"/>
                </a:solidFill>
              </a:rPr>
              <a:t>of </a:t>
            </a:r>
            <a:r>
              <a:rPr lang="en-US" sz="2800" dirty="0" smtClean="0">
                <a:solidFill>
                  <a:prstClr val="white"/>
                </a:solidFill>
              </a:rPr>
              <a:t>life; Light </a:t>
            </a:r>
            <a:r>
              <a:rPr lang="en-US" sz="2800" dirty="0">
                <a:solidFill>
                  <a:prstClr val="white"/>
                </a:solidFill>
              </a:rPr>
              <a:t>of the </a:t>
            </a:r>
            <a:r>
              <a:rPr lang="en-US" sz="2800" dirty="0" smtClean="0">
                <a:solidFill>
                  <a:prstClr val="white"/>
                </a:solidFill>
              </a:rPr>
              <a:t>world; I </a:t>
            </a:r>
            <a:r>
              <a:rPr lang="en-US" sz="2800" dirty="0">
                <a:solidFill>
                  <a:prstClr val="white"/>
                </a:solidFill>
              </a:rPr>
              <a:t>am from </a:t>
            </a:r>
            <a:r>
              <a:rPr lang="en-US" sz="2800" dirty="0" smtClean="0">
                <a:solidFill>
                  <a:prstClr val="white"/>
                </a:solidFill>
              </a:rPr>
              <a:t>above; Before </a:t>
            </a:r>
            <a:r>
              <a:rPr lang="en-US" sz="2800" dirty="0">
                <a:solidFill>
                  <a:prstClr val="white"/>
                </a:solidFill>
              </a:rPr>
              <a:t>Abraham was, I </a:t>
            </a:r>
            <a:r>
              <a:rPr lang="en-US" sz="2800" dirty="0" smtClean="0">
                <a:solidFill>
                  <a:prstClr val="white"/>
                </a:solidFill>
              </a:rPr>
              <a:t>Am; Gate </a:t>
            </a:r>
            <a:r>
              <a:rPr lang="en-US" sz="2800" dirty="0">
                <a:solidFill>
                  <a:prstClr val="white"/>
                </a:solidFill>
              </a:rPr>
              <a:t>for the </a:t>
            </a:r>
            <a:r>
              <a:rPr lang="en-US" sz="2800" dirty="0" smtClean="0">
                <a:solidFill>
                  <a:prstClr val="white"/>
                </a:solidFill>
              </a:rPr>
              <a:t>Sheep; Good Shepherd; Resurrection </a:t>
            </a:r>
            <a:r>
              <a:rPr lang="en-US" sz="2800" dirty="0">
                <a:solidFill>
                  <a:prstClr val="white"/>
                </a:solidFill>
              </a:rPr>
              <a:t>and the </a:t>
            </a:r>
            <a:r>
              <a:rPr lang="en-US" sz="2800" dirty="0" smtClean="0">
                <a:solidFill>
                  <a:prstClr val="white"/>
                </a:solidFill>
              </a:rPr>
              <a:t>Life; The </a:t>
            </a:r>
            <a:r>
              <a:rPr lang="en-US" sz="2800" dirty="0">
                <a:solidFill>
                  <a:prstClr val="white"/>
                </a:solidFill>
              </a:rPr>
              <a:t>way, the truth, the </a:t>
            </a:r>
            <a:r>
              <a:rPr lang="en-US" sz="2800" dirty="0" smtClean="0">
                <a:solidFill>
                  <a:prstClr val="white"/>
                </a:solidFill>
              </a:rPr>
              <a:t>life; True </a:t>
            </a:r>
            <a:r>
              <a:rPr lang="en-US" sz="2800" dirty="0">
                <a:solidFill>
                  <a:prstClr val="white"/>
                </a:solidFill>
              </a:rPr>
              <a:t>Vine</a:t>
            </a:r>
          </a:p>
          <a:p>
            <a:pPr marL="514350" indent="-514350">
              <a:buFontTx/>
              <a:buAutoNum type="alphaLcPeriod"/>
            </a:pPr>
            <a:endParaRPr lang="en-US" sz="2000" dirty="0" smtClean="0">
              <a:solidFill>
                <a:prstClr val="white"/>
              </a:solidFill>
            </a:endParaRPr>
          </a:p>
        </p:txBody>
      </p:sp>
    </p:spTree>
    <p:extLst>
      <p:ext uri="{BB962C8B-B14F-4D97-AF65-F5344CB8AC3E}">
        <p14:creationId xmlns:p14="http://schemas.microsoft.com/office/powerpoint/2010/main" val="552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1569660"/>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a:p>
            <a:pPr marL="514350" indent="-514350">
              <a:buAutoNum type="alphaLcPeriod"/>
            </a:pPr>
            <a:r>
              <a:rPr lang="en-US" sz="3200" dirty="0" smtClean="0">
                <a:solidFill>
                  <a:schemeClr val="bg1"/>
                </a:solidFill>
              </a:rPr>
              <a:t>Jesus is the Promised Better Prophet</a:t>
            </a:r>
          </a:p>
          <a:p>
            <a:pPr lvl="1"/>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538577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2062103"/>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a:p>
            <a:pPr marL="514350" indent="-514350">
              <a:buAutoNum type="alphaLcPeriod"/>
            </a:pPr>
            <a:r>
              <a:rPr lang="en-US" sz="3200" dirty="0" smtClean="0">
                <a:solidFill>
                  <a:schemeClr val="bg1"/>
                </a:solidFill>
              </a:rPr>
              <a:t>Jesus is the Promised Better Prophet</a:t>
            </a:r>
          </a:p>
          <a:p>
            <a:pPr marL="971550" lvl="1" indent="-514350">
              <a:buAutoNum type="arabicPeriod"/>
            </a:pPr>
            <a:r>
              <a:rPr lang="en-US" sz="3200" dirty="0" smtClean="0">
                <a:solidFill>
                  <a:schemeClr val="bg1"/>
                </a:solidFill>
              </a:rPr>
              <a:t>The </a:t>
            </a:r>
            <a:r>
              <a:rPr lang="en-US" sz="3200" dirty="0">
                <a:solidFill>
                  <a:schemeClr val="bg1"/>
                </a:solidFill>
              </a:rPr>
              <a:t>people understood Jesus to be the Better </a:t>
            </a:r>
            <a:r>
              <a:rPr lang="en-US" sz="3200" dirty="0" smtClean="0">
                <a:solidFill>
                  <a:schemeClr val="bg1"/>
                </a:solidFill>
              </a:rPr>
              <a:t>Prophet</a:t>
            </a:r>
          </a:p>
          <a:p>
            <a:pPr lvl="1"/>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3465819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185187" y="1347623"/>
            <a:ext cx="7720359" cy="3539430"/>
          </a:xfrm>
          <a:prstGeom prst="rect">
            <a:avLst/>
          </a:prstGeom>
        </p:spPr>
        <p:txBody>
          <a:bodyPr wrap="square">
            <a:spAutoFit/>
          </a:bodyPr>
          <a:lstStyle/>
          <a:p>
            <a:pPr lvl="1"/>
            <a:r>
              <a:rPr lang="en-US" sz="4000" dirty="0" smtClean="0">
                <a:solidFill>
                  <a:prstClr val="white"/>
                </a:solidFill>
              </a:rPr>
              <a:t>When </a:t>
            </a:r>
            <a:r>
              <a:rPr lang="en-US" sz="4000" dirty="0">
                <a:solidFill>
                  <a:prstClr val="white"/>
                </a:solidFill>
              </a:rPr>
              <a:t>the people saw the sign that he had done, they said, “This is indeed the Prophet who is to come into the world!” </a:t>
            </a:r>
            <a:endParaRPr lang="en-US" sz="4000" dirty="0" smtClean="0">
              <a:solidFill>
                <a:prstClr val="white"/>
              </a:solidFill>
            </a:endParaRPr>
          </a:p>
          <a:p>
            <a:pPr lvl="1"/>
            <a:endParaRPr lang="en-US" sz="3200" dirty="0">
              <a:solidFill>
                <a:prstClr val="white"/>
              </a:solidFill>
            </a:endParaRPr>
          </a:p>
          <a:p>
            <a:pPr lvl="1"/>
            <a:r>
              <a:rPr lang="en-US" sz="3200" dirty="0" smtClean="0">
                <a:solidFill>
                  <a:prstClr val="white"/>
                </a:solidFill>
              </a:rPr>
              <a:t>(</a:t>
            </a:r>
            <a:r>
              <a:rPr lang="en-US" sz="3200" dirty="0">
                <a:solidFill>
                  <a:prstClr val="white"/>
                </a:solidFill>
              </a:rPr>
              <a:t>John 6:14 ESV; 7:40-41 (cf. John 1:20-21))</a:t>
            </a:r>
            <a:endParaRPr lang="en-US" sz="3200" dirty="0">
              <a:solidFill>
                <a:prstClr val="white"/>
              </a:solidFill>
            </a:endParaRPr>
          </a:p>
        </p:txBody>
      </p:sp>
    </p:spTree>
    <p:extLst>
      <p:ext uri="{BB962C8B-B14F-4D97-AF65-F5344CB8AC3E}">
        <p14:creationId xmlns:p14="http://schemas.microsoft.com/office/powerpoint/2010/main" val="1453518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2062103"/>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a:p>
            <a:pPr marL="514350" indent="-514350">
              <a:buAutoNum type="alphaLcPeriod"/>
            </a:pPr>
            <a:r>
              <a:rPr lang="en-US" sz="3200" dirty="0" smtClean="0">
                <a:solidFill>
                  <a:schemeClr val="bg1"/>
                </a:solidFill>
              </a:rPr>
              <a:t>Jesus is the Promised Better Prophet</a:t>
            </a:r>
          </a:p>
          <a:p>
            <a:pPr marL="971550" lvl="1" indent="-514350">
              <a:buAutoNum type="arabicPeriod"/>
            </a:pPr>
            <a:r>
              <a:rPr lang="en-US" sz="3200" dirty="0" smtClean="0">
                <a:solidFill>
                  <a:schemeClr val="bg1"/>
                </a:solidFill>
              </a:rPr>
              <a:t>The </a:t>
            </a:r>
            <a:r>
              <a:rPr lang="en-US" sz="3200" dirty="0">
                <a:solidFill>
                  <a:schemeClr val="bg1"/>
                </a:solidFill>
              </a:rPr>
              <a:t>people understood Jesus to be the Better </a:t>
            </a:r>
            <a:r>
              <a:rPr lang="en-US" sz="3200" dirty="0" smtClean="0">
                <a:solidFill>
                  <a:schemeClr val="bg1"/>
                </a:solidFill>
              </a:rPr>
              <a:t>Prophet</a:t>
            </a:r>
          </a:p>
          <a:p>
            <a:pPr marL="971550" lvl="1" indent="-514350">
              <a:buAutoNum type="arabicPeriod"/>
            </a:pPr>
            <a:r>
              <a:rPr lang="en-US" sz="3200" dirty="0" smtClean="0">
                <a:solidFill>
                  <a:schemeClr val="bg1"/>
                </a:solidFill>
              </a:rPr>
              <a:t>Peter </a:t>
            </a:r>
            <a:r>
              <a:rPr lang="en-US" sz="3200" dirty="0">
                <a:solidFill>
                  <a:schemeClr val="bg1"/>
                </a:solidFill>
              </a:rPr>
              <a:t>declares Christ the fulfillment of Moses’ </a:t>
            </a:r>
            <a:r>
              <a:rPr lang="en-US" sz="3200" dirty="0" smtClean="0">
                <a:solidFill>
                  <a:schemeClr val="bg1"/>
                </a:solidFill>
              </a:rPr>
              <a:t>Promise</a:t>
            </a:r>
          </a:p>
        </p:txBody>
      </p:sp>
    </p:spTree>
    <p:extLst>
      <p:ext uri="{BB962C8B-B14F-4D97-AF65-F5344CB8AC3E}">
        <p14:creationId xmlns:p14="http://schemas.microsoft.com/office/powerpoint/2010/main" val="4139175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57964" y="2767280"/>
            <a:ext cx="7740073" cy="1938992"/>
          </a:xfrm>
          <a:prstGeom prst="rect">
            <a:avLst/>
          </a:prstGeom>
        </p:spPr>
        <p:txBody>
          <a:bodyPr wrap="square">
            <a:spAutoFit/>
          </a:bodyPr>
          <a:lstStyle/>
          <a:p>
            <a:pPr lvl="1" algn="ctr"/>
            <a:r>
              <a:rPr lang="en-US" sz="8800" dirty="0" smtClean="0">
                <a:solidFill>
                  <a:prstClr val="white"/>
                </a:solidFill>
              </a:rPr>
              <a:t>Acts 3:17-26</a:t>
            </a:r>
          </a:p>
          <a:p>
            <a:pPr lvl="1"/>
            <a:endParaRPr lang="en-US" sz="3200" dirty="0" smtClean="0">
              <a:solidFill>
                <a:prstClr val="white"/>
              </a:solidFill>
            </a:endParaRPr>
          </a:p>
        </p:txBody>
      </p:sp>
    </p:spTree>
    <p:extLst>
      <p:ext uri="{BB962C8B-B14F-4D97-AF65-F5344CB8AC3E}">
        <p14:creationId xmlns:p14="http://schemas.microsoft.com/office/powerpoint/2010/main" val="1189441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a:t>
            </a:r>
            <a:r>
              <a:rPr lang="en-US" sz="7200" dirty="0" smtClean="0">
                <a:solidFill>
                  <a:schemeClr val="bg1"/>
                </a:solidFill>
              </a:rPr>
              <a:t>New Testament Realities</a:t>
            </a:r>
            <a:r>
              <a:rPr lang="en-US" sz="7200" dirty="0" smtClean="0">
                <a:solidFill>
                  <a:schemeClr val="bg1"/>
                </a:solidFill>
              </a:rPr>
              <a: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889" y="1196715"/>
            <a:ext cx="11742221" cy="2554545"/>
          </a:xfrm>
          <a:prstGeom prst="rect">
            <a:avLst/>
          </a:prstGeom>
          <a:noFill/>
        </p:spPr>
        <p:txBody>
          <a:bodyPr wrap="square" rtlCol="0">
            <a:spAutoFit/>
          </a:bodyPr>
          <a:lstStyle/>
          <a:p>
            <a:pPr marL="514350" indent="-514350">
              <a:buAutoNum type="alphaLcPeriod"/>
            </a:pPr>
            <a:r>
              <a:rPr lang="en-US" sz="3200" dirty="0" smtClean="0">
                <a:solidFill>
                  <a:schemeClr val="bg1"/>
                </a:solidFill>
              </a:rPr>
              <a:t>Biblical Evidence: Jesus’ Prophetic Ministry</a:t>
            </a:r>
          </a:p>
          <a:p>
            <a:pPr marL="514350" indent="-514350">
              <a:buAutoNum type="alphaLcPeriod"/>
            </a:pPr>
            <a:r>
              <a:rPr lang="en-US" sz="3200" dirty="0" smtClean="0">
                <a:solidFill>
                  <a:schemeClr val="bg1"/>
                </a:solidFill>
              </a:rPr>
              <a:t>Jesus is the Promised Better Prophet</a:t>
            </a:r>
          </a:p>
          <a:p>
            <a:pPr marL="971550" lvl="1" indent="-514350">
              <a:buAutoNum type="arabicPeriod"/>
            </a:pPr>
            <a:r>
              <a:rPr lang="en-US" sz="3200" dirty="0" smtClean="0">
                <a:solidFill>
                  <a:schemeClr val="bg1"/>
                </a:solidFill>
              </a:rPr>
              <a:t>The </a:t>
            </a:r>
            <a:r>
              <a:rPr lang="en-US" sz="3200" dirty="0">
                <a:solidFill>
                  <a:schemeClr val="bg1"/>
                </a:solidFill>
              </a:rPr>
              <a:t>people understood Jesus to be the Better </a:t>
            </a:r>
            <a:r>
              <a:rPr lang="en-US" sz="3200" dirty="0" smtClean="0">
                <a:solidFill>
                  <a:schemeClr val="bg1"/>
                </a:solidFill>
              </a:rPr>
              <a:t>Prophet</a:t>
            </a:r>
          </a:p>
          <a:p>
            <a:pPr marL="971550" lvl="1" indent="-514350">
              <a:buAutoNum type="arabicPeriod"/>
            </a:pPr>
            <a:r>
              <a:rPr lang="en-US" sz="3200" dirty="0" smtClean="0">
                <a:solidFill>
                  <a:schemeClr val="bg1"/>
                </a:solidFill>
              </a:rPr>
              <a:t>Peter </a:t>
            </a:r>
            <a:r>
              <a:rPr lang="en-US" sz="3200" dirty="0">
                <a:solidFill>
                  <a:schemeClr val="bg1"/>
                </a:solidFill>
              </a:rPr>
              <a:t>declares Christ the fulfillment of Moses’ </a:t>
            </a:r>
            <a:r>
              <a:rPr lang="en-US" sz="3200" dirty="0" smtClean="0">
                <a:solidFill>
                  <a:schemeClr val="bg1"/>
                </a:solidFill>
              </a:rPr>
              <a:t>Promise</a:t>
            </a:r>
          </a:p>
          <a:p>
            <a:pPr marL="971550" lvl="1" indent="-514350">
              <a:buAutoNum type="arabicPeriod"/>
            </a:pPr>
            <a:r>
              <a:rPr lang="en-US" sz="3200" dirty="0" smtClean="0">
                <a:solidFill>
                  <a:schemeClr val="bg1"/>
                </a:solidFill>
              </a:rPr>
              <a:t>Hebrews</a:t>
            </a:r>
            <a:r>
              <a:rPr lang="en-US" sz="3200" dirty="0">
                <a:solidFill>
                  <a:schemeClr val="bg1"/>
                </a:solidFill>
              </a:rPr>
              <a:t>: Jesus as the Better </a:t>
            </a:r>
            <a:r>
              <a:rPr lang="en-US" sz="3200" dirty="0" smtClean="0">
                <a:solidFill>
                  <a:schemeClr val="bg1"/>
                </a:solidFill>
              </a:rPr>
              <a:t>Moses</a:t>
            </a:r>
            <a:endParaRPr lang="en-US" sz="3200" dirty="0">
              <a:solidFill>
                <a:schemeClr val="bg1"/>
              </a:solidFill>
            </a:endParaRPr>
          </a:p>
        </p:txBody>
      </p:sp>
    </p:spTree>
    <p:extLst>
      <p:ext uri="{BB962C8B-B14F-4D97-AF65-F5344CB8AC3E}">
        <p14:creationId xmlns:p14="http://schemas.microsoft.com/office/powerpoint/2010/main" val="328657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246769"/>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212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57965" y="190335"/>
            <a:ext cx="7740073" cy="7909858"/>
          </a:xfrm>
          <a:prstGeom prst="rect">
            <a:avLst/>
          </a:prstGeom>
        </p:spPr>
        <p:txBody>
          <a:bodyPr wrap="square">
            <a:spAutoFit/>
          </a:bodyPr>
          <a:lstStyle/>
          <a:p>
            <a:pPr lvl="1"/>
            <a:r>
              <a:rPr lang="en-US" sz="3200" dirty="0">
                <a:solidFill>
                  <a:schemeClr val="bg1"/>
                </a:solidFill>
              </a:rPr>
              <a:t>For Jesus has been counted worthy of more glory than Moses—as much more glory as the builder of a house has more honor than the house itself. (For every house is built by someone, but the builder of all things is God.) Now Moses was faithful in all God's house as a servant, to testify to the things that were to be spoken later, but Christ is faithful over God's house as a son. And we are his house if indeed we hold fast our confidence and our boasting in our hope</a:t>
            </a:r>
            <a:r>
              <a:rPr lang="en-US" sz="3200" dirty="0" smtClean="0">
                <a:solidFill>
                  <a:schemeClr val="bg1"/>
                </a:solidFill>
              </a:rPr>
              <a:t>.</a:t>
            </a:r>
          </a:p>
          <a:p>
            <a:pPr lvl="1"/>
            <a:r>
              <a:rPr lang="en-US" sz="3200" dirty="0" smtClean="0">
                <a:solidFill>
                  <a:schemeClr val="bg1"/>
                </a:solidFill>
              </a:rPr>
              <a:t> </a:t>
            </a:r>
          </a:p>
          <a:p>
            <a:pPr lvl="1"/>
            <a:r>
              <a:rPr lang="en-US" sz="3200" dirty="0" smtClean="0">
                <a:solidFill>
                  <a:schemeClr val="bg1"/>
                </a:solidFill>
              </a:rPr>
              <a:t>(</a:t>
            </a:r>
            <a:r>
              <a:rPr lang="en-US" sz="3200" dirty="0">
                <a:solidFill>
                  <a:schemeClr val="bg1"/>
                </a:solidFill>
              </a:rPr>
              <a:t>Hebrews 3:3-6 ESV)</a:t>
            </a:r>
          </a:p>
          <a:p>
            <a:pPr lvl="1"/>
            <a:endParaRPr lang="en-US" sz="3200" dirty="0">
              <a:solidFill>
                <a:schemeClr val="bg1"/>
              </a:solidFill>
            </a:endParaRPr>
          </a:p>
          <a:p>
            <a:pPr marL="514350" indent="-514350">
              <a:buAutoNum type="alphaLcPeriod"/>
            </a:pPr>
            <a:endParaRPr lang="en-US" sz="2800" dirty="0">
              <a:solidFill>
                <a:schemeClr val="bg1"/>
              </a:solidFill>
            </a:endParaRPr>
          </a:p>
          <a:p>
            <a:pPr lvl="1"/>
            <a:endParaRPr lang="en-US" sz="3200" dirty="0" smtClean="0">
              <a:solidFill>
                <a:prstClr val="white"/>
              </a:solidFill>
            </a:endParaRPr>
          </a:p>
        </p:txBody>
      </p:sp>
    </p:spTree>
    <p:extLst>
      <p:ext uri="{BB962C8B-B14F-4D97-AF65-F5344CB8AC3E}">
        <p14:creationId xmlns:p14="http://schemas.microsoft.com/office/powerpoint/2010/main" val="16598406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err="1" smtClean="0">
                <a:solidFill>
                  <a:schemeClr val="bg1"/>
                </a:solidFill>
              </a:rPr>
              <a:t>iV</a:t>
            </a:r>
            <a:r>
              <a:rPr lang="en-US" sz="6600" dirty="0" smtClean="0">
                <a:solidFill>
                  <a:schemeClr val="bg1"/>
                </a:solidFill>
              </a:rPr>
              <a:t>. Theological Significance:</a:t>
            </a:r>
            <a:r>
              <a:rPr lang="en-US" sz="6600" dirty="0" smtClean="0">
                <a:solidFill>
                  <a:schemeClr val="bg1"/>
                </a:solidFill>
              </a:rPr>
              <a:t/>
            </a:r>
            <a:br>
              <a:rPr lang="en-US" sz="6600" dirty="0" smtClean="0">
                <a:solidFill>
                  <a:schemeClr val="bg1"/>
                </a:solidFill>
              </a:rPr>
            </a:br>
            <a:r>
              <a:rPr lang="en-US" sz="6600" dirty="0" smtClean="0">
                <a:solidFill>
                  <a:schemeClr val="bg1"/>
                </a:solidFill>
              </a:rPr>
              <a:t>Why is Jesus the Better Prophet?</a:t>
            </a:r>
            <a:endParaRPr lang="en-US"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4634" b="14634"/>
          <a:stretch>
            <a:fillRect/>
          </a:stretch>
        </p:blipFill>
        <p:spPr/>
      </p:pic>
    </p:spTree>
    <p:extLst>
      <p:ext uri="{BB962C8B-B14F-4D97-AF65-F5344CB8AC3E}">
        <p14:creationId xmlns:p14="http://schemas.microsoft.com/office/powerpoint/2010/main" val="2985682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523220"/>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691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184074" y="2998189"/>
            <a:ext cx="7740073" cy="2616101"/>
          </a:xfrm>
          <a:prstGeom prst="rect">
            <a:avLst/>
          </a:prstGeom>
        </p:spPr>
        <p:txBody>
          <a:bodyPr wrap="square">
            <a:spAutoFit/>
          </a:bodyPr>
          <a:lstStyle/>
          <a:p>
            <a:pPr lvl="1" algn="ctr"/>
            <a:r>
              <a:rPr lang="en-US" sz="7200" dirty="0" smtClean="0">
                <a:solidFill>
                  <a:schemeClr val="bg1"/>
                </a:solidFill>
              </a:rPr>
              <a:t>John 1:1-14</a:t>
            </a:r>
            <a:endParaRPr lang="en-US" sz="7200" dirty="0">
              <a:solidFill>
                <a:schemeClr val="bg1"/>
              </a:solidFill>
            </a:endParaRPr>
          </a:p>
          <a:p>
            <a:pPr lvl="1"/>
            <a:endParaRPr lang="en-US" sz="3200" dirty="0">
              <a:solidFill>
                <a:schemeClr val="bg1"/>
              </a:solidFill>
            </a:endParaRPr>
          </a:p>
          <a:p>
            <a:pPr marL="514350" indent="-514350">
              <a:buAutoNum type="alphaLcPeriod"/>
            </a:pPr>
            <a:endParaRPr lang="en-US" sz="2800" dirty="0">
              <a:solidFill>
                <a:schemeClr val="bg1"/>
              </a:solidFill>
            </a:endParaRPr>
          </a:p>
          <a:p>
            <a:pPr lvl="1"/>
            <a:endParaRPr lang="en-US" sz="3200" dirty="0" smtClean="0">
              <a:solidFill>
                <a:prstClr val="white"/>
              </a:solidFill>
            </a:endParaRPr>
          </a:p>
        </p:txBody>
      </p:sp>
    </p:spTree>
    <p:extLst>
      <p:ext uri="{BB962C8B-B14F-4D97-AF65-F5344CB8AC3E}">
        <p14:creationId xmlns:p14="http://schemas.microsoft.com/office/powerpoint/2010/main" val="2446537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369880"/>
          </a:xfrm>
          <a:prstGeom prst="rect">
            <a:avLst/>
          </a:prstGeom>
          <a:noFill/>
        </p:spPr>
        <p:txBody>
          <a:bodyPr wrap="square" rtlCol="0">
            <a:spAutoFit/>
          </a:bodyPr>
          <a:lstStyle/>
          <a:p>
            <a:pPr marL="457200" indent="-457200">
              <a:buFontTx/>
              <a:buAutoNum type="alphaLcPeriod"/>
            </a:pPr>
            <a:r>
              <a:rPr lang="en-US" sz="2800" dirty="0" smtClean="0">
                <a:solidFill>
                  <a:prstClr val="white"/>
                </a:solidFill>
              </a:rPr>
              <a:t>Christ represents God in the </a:t>
            </a:r>
            <a:r>
              <a:rPr lang="en-US" sz="2800" dirty="0" smtClean="0">
                <a:solidFill>
                  <a:prstClr val="white"/>
                </a:solidFill>
              </a:rPr>
              <a:t>world</a:t>
            </a:r>
          </a:p>
          <a:p>
            <a:pPr marL="914400" lvl="1" indent="-457200">
              <a:buAutoNum type="arabicPeriod"/>
            </a:pPr>
            <a:r>
              <a:rPr lang="en-US" sz="2400" dirty="0" smtClean="0">
                <a:solidFill>
                  <a:prstClr val="white"/>
                </a:solidFill>
              </a:rPr>
              <a:t>John 1:14: 	Jesus is the Word of God</a:t>
            </a:r>
          </a:p>
          <a:p>
            <a:pPr marL="1371600" lvl="2" indent="-457200">
              <a:buAutoNum type="alphaLcPeriod"/>
            </a:pPr>
            <a:r>
              <a:rPr lang="en-US" sz="2400" dirty="0" smtClean="0">
                <a:solidFill>
                  <a:prstClr val="white"/>
                </a:solidFill>
              </a:rPr>
              <a:t>Word: God’s Word is Jesus</a:t>
            </a:r>
          </a:p>
          <a:p>
            <a:pPr lvl="2"/>
            <a:r>
              <a:rPr lang="en-US" sz="2400" dirty="0" smtClean="0">
                <a:solidFill>
                  <a:prstClr val="white"/>
                </a:solidFill>
              </a:rPr>
              <a:t>	God’s Word is made effective in Jesus</a:t>
            </a:r>
          </a:p>
          <a:p>
            <a:pPr lvl="2"/>
            <a:r>
              <a:rPr lang="en-US" sz="2400" dirty="0" smtClean="0">
                <a:solidFill>
                  <a:prstClr val="white"/>
                </a:solidFill>
              </a:rPr>
              <a:t>	God’s Word provides relationship and revelation through Jesus</a:t>
            </a:r>
          </a:p>
          <a:p>
            <a:pPr lvl="2"/>
            <a:r>
              <a:rPr lang="en-US" sz="2400" dirty="0" smtClean="0">
                <a:solidFill>
                  <a:prstClr val="white"/>
                </a:solidFill>
              </a:rPr>
              <a:t>	God’s Word is the way to salvation through Jesus</a:t>
            </a:r>
            <a:endParaRPr lang="en-US" sz="24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437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000548"/>
          </a:xfrm>
          <a:prstGeom prst="rect">
            <a:avLst/>
          </a:prstGeom>
          <a:noFill/>
        </p:spPr>
        <p:txBody>
          <a:bodyPr wrap="square" rtlCol="0">
            <a:spAutoFit/>
          </a:bodyPr>
          <a:lstStyle/>
          <a:p>
            <a:pPr marL="457200" indent="-457200">
              <a:buFontTx/>
              <a:buAutoNum type="alphaLcPeriod"/>
            </a:pPr>
            <a:r>
              <a:rPr lang="en-US" sz="2800" dirty="0" smtClean="0">
                <a:solidFill>
                  <a:prstClr val="white"/>
                </a:solidFill>
              </a:rPr>
              <a:t>Christ represents God in the </a:t>
            </a:r>
            <a:r>
              <a:rPr lang="en-US" sz="2800" dirty="0" smtClean="0">
                <a:solidFill>
                  <a:prstClr val="white"/>
                </a:solidFill>
              </a:rPr>
              <a:t>world</a:t>
            </a:r>
          </a:p>
          <a:p>
            <a:pPr marL="914400" lvl="1" indent="-457200">
              <a:buAutoNum type="arabicPeriod"/>
            </a:pPr>
            <a:r>
              <a:rPr lang="en-US" sz="2400" dirty="0" smtClean="0">
                <a:solidFill>
                  <a:prstClr val="white"/>
                </a:solidFill>
              </a:rPr>
              <a:t>John 1:14: 	Jesus is the Word of God</a:t>
            </a:r>
          </a:p>
          <a:p>
            <a:pPr marL="1371600" lvl="2" indent="-457200">
              <a:buAutoNum type="alphaLcPeriod"/>
            </a:pPr>
            <a:r>
              <a:rPr lang="en-US" sz="2400" dirty="0" smtClean="0">
                <a:solidFill>
                  <a:prstClr val="white"/>
                </a:solidFill>
              </a:rPr>
              <a:t>Word: God’s Word is Jesus</a:t>
            </a:r>
            <a:endParaRPr lang="en-US" sz="2400" dirty="0">
              <a:solidFill>
                <a:prstClr val="white"/>
              </a:solidFill>
            </a:endParaRPr>
          </a:p>
          <a:p>
            <a:pPr marL="1371600" lvl="2" indent="-457200">
              <a:buAutoNum type="alphaLcPeriod"/>
            </a:pPr>
            <a:r>
              <a:rPr lang="en-US" sz="2400" dirty="0" smtClean="0">
                <a:solidFill>
                  <a:prstClr val="white"/>
                </a:solidFill>
              </a:rPr>
              <a:t>John 14:7</a:t>
            </a:r>
          </a:p>
          <a:p>
            <a:pPr marL="1371600" lvl="2" indent="-457200">
              <a:buAutoNum type="alphaLcPeriod"/>
            </a:pPr>
            <a:r>
              <a:rPr lang="en-US" sz="2400" dirty="0" smtClean="0">
                <a:solidFill>
                  <a:prstClr val="white"/>
                </a:solidFill>
              </a:rPr>
              <a:t>Hebrews 1:3</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543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193311" y="476662"/>
            <a:ext cx="7740073" cy="7109639"/>
          </a:xfrm>
          <a:prstGeom prst="rect">
            <a:avLst/>
          </a:prstGeom>
        </p:spPr>
        <p:txBody>
          <a:bodyPr wrap="square">
            <a:spAutoFit/>
          </a:bodyPr>
          <a:lstStyle/>
          <a:p>
            <a:pPr lvl="1" algn="ctr"/>
            <a:r>
              <a:rPr lang="en-US" sz="3600" dirty="0">
                <a:solidFill>
                  <a:prstClr val="white"/>
                </a:solidFill>
              </a:rPr>
              <a:t>If you had known me, you would have known my Father also. From now on you do know him and have seen him.” (John 14:7 </a:t>
            </a:r>
            <a:r>
              <a:rPr lang="en-US" sz="3600" dirty="0" smtClean="0">
                <a:solidFill>
                  <a:prstClr val="white"/>
                </a:solidFill>
              </a:rPr>
              <a:t>ESV)</a:t>
            </a:r>
          </a:p>
          <a:p>
            <a:pPr lvl="1" algn="ctr"/>
            <a:endParaRPr lang="en-US" sz="3600" dirty="0" smtClean="0">
              <a:solidFill>
                <a:prstClr val="white"/>
              </a:solidFill>
            </a:endParaRPr>
          </a:p>
          <a:p>
            <a:pPr lvl="1" algn="ctr"/>
            <a:r>
              <a:rPr lang="en-US" sz="3600" dirty="0" smtClean="0">
                <a:solidFill>
                  <a:prstClr val="white"/>
                </a:solidFill>
              </a:rPr>
              <a:t>He </a:t>
            </a:r>
            <a:r>
              <a:rPr lang="en-US" sz="3600" dirty="0">
                <a:solidFill>
                  <a:prstClr val="white"/>
                </a:solidFill>
              </a:rPr>
              <a:t>is the radiance of the glory of God and the exact imprint of his nature, and he upholds the universe by the word of his power. </a:t>
            </a:r>
            <a:endParaRPr lang="en-US" sz="3600" dirty="0" smtClean="0">
              <a:solidFill>
                <a:prstClr val="white"/>
              </a:solidFill>
            </a:endParaRPr>
          </a:p>
          <a:p>
            <a:pPr lvl="1" algn="ctr"/>
            <a:r>
              <a:rPr lang="en-US" sz="3600" dirty="0" smtClean="0">
                <a:solidFill>
                  <a:prstClr val="white"/>
                </a:solidFill>
              </a:rPr>
              <a:t>(</a:t>
            </a:r>
            <a:r>
              <a:rPr lang="en-US" sz="3600" dirty="0">
                <a:solidFill>
                  <a:prstClr val="white"/>
                </a:solidFill>
              </a:rPr>
              <a:t>Hebrews 1:3 ESV)</a:t>
            </a:r>
          </a:p>
          <a:p>
            <a:pPr lvl="1"/>
            <a:endParaRPr lang="en-US" sz="3600" dirty="0">
              <a:solidFill>
                <a:prstClr val="white"/>
              </a:solidFill>
            </a:endParaRPr>
          </a:p>
          <a:p>
            <a:pPr marL="514350" indent="-514350">
              <a:buFontTx/>
              <a:buAutoNum type="alphaLcPeriod"/>
            </a:pPr>
            <a:endParaRPr lang="en-US" sz="2800" dirty="0">
              <a:solidFill>
                <a:prstClr val="white"/>
              </a:solidFill>
            </a:endParaRPr>
          </a:p>
          <a:p>
            <a:pPr lvl="1"/>
            <a:endParaRPr lang="en-US" sz="3200" dirty="0" smtClean="0">
              <a:solidFill>
                <a:prstClr val="white"/>
              </a:solidFill>
            </a:endParaRPr>
          </a:p>
        </p:txBody>
      </p:sp>
    </p:spTree>
    <p:extLst>
      <p:ext uri="{BB962C8B-B14F-4D97-AF65-F5344CB8AC3E}">
        <p14:creationId xmlns:p14="http://schemas.microsoft.com/office/powerpoint/2010/main" val="3620700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1384995"/>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0007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57965" y="190335"/>
            <a:ext cx="7740073" cy="6924973"/>
          </a:xfrm>
          <a:prstGeom prst="rect">
            <a:avLst/>
          </a:prstGeom>
        </p:spPr>
        <p:txBody>
          <a:bodyPr wrap="square">
            <a:spAutoFit/>
          </a:bodyPr>
          <a:lstStyle/>
          <a:p>
            <a:pPr lvl="1" algn="ctr"/>
            <a:r>
              <a:rPr lang="en-US" sz="3200" dirty="0" smtClean="0">
                <a:solidFill>
                  <a:schemeClr val="bg1"/>
                </a:solidFill>
              </a:rPr>
              <a:t>I </a:t>
            </a:r>
            <a:r>
              <a:rPr lang="en-US" sz="3200" dirty="0">
                <a:solidFill>
                  <a:schemeClr val="bg1"/>
                </a:solidFill>
              </a:rPr>
              <a:t>have much to say about you and much to judge, but he who sent me is true, and I declare to the world what I have heard from him.” They did not understand that he had been speaking to them about the Father. So Jesus said to them, “When you have lifted up the Son of Man, then you will know that I am he, and that I do nothing on my own authority, but speak just as the Father taught me</a:t>
            </a:r>
            <a:r>
              <a:rPr lang="en-US" sz="3200" dirty="0" smtClean="0">
                <a:solidFill>
                  <a:schemeClr val="bg1"/>
                </a:solidFill>
              </a:rPr>
              <a:t>.</a:t>
            </a:r>
          </a:p>
          <a:p>
            <a:pPr lvl="1" algn="ctr"/>
            <a:endParaRPr lang="en-US" sz="3200" dirty="0">
              <a:solidFill>
                <a:schemeClr val="bg1"/>
              </a:solidFill>
            </a:endParaRPr>
          </a:p>
          <a:p>
            <a:pPr lvl="1" algn="ctr"/>
            <a:r>
              <a:rPr lang="en-US" sz="3200" dirty="0" smtClean="0">
                <a:solidFill>
                  <a:schemeClr val="bg1"/>
                </a:solidFill>
              </a:rPr>
              <a:t>(</a:t>
            </a:r>
            <a:r>
              <a:rPr lang="en-US" sz="3200" dirty="0">
                <a:solidFill>
                  <a:schemeClr val="bg1"/>
                </a:solidFill>
              </a:rPr>
              <a:t>John 8:26-28 ESV)</a:t>
            </a:r>
          </a:p>
          <a:p>
            <a:pPr marL="514350" indent="-514350">
              <a:buAutoNum type="alphaLcPeriod"/>
            </a:pPr>
            <a:endParaRPr lang="en-US" sz="2800" dirty="0">
              <a:solidFill>
                <a:schemeClr val="bg1"/>
              </a:solidFill>
            </a:endParaRPr>
          </a:p>
          <a:p>
            <a:pPr lvl="1"/>
            <a:endParaRPr lang="en-US" sz="3200" dirty="0" smtClean="0">
              <a:solidFill>
                <a:prstClr val="white"/>
              </a:solidFill>
            </a:endParaRPr>
          </a:p>
        </p:txBody>
      </p:sp>
    </p:spTree>
    <p:extLst>
      <p:ext uri="{BB962C8B-B14F-4D97-AF65-F5344CB8AC3E}">
        <p14:creationId xmlns:p14="http://schemas.microsoft.com/office/powerpoint/2010/main" val="1177244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57965" y="190335"/>
            <a:ext cx="7740073" cy="6124754"/>
          </a:xfrm>
          <a:prstGeom prst="rect">
            <a:avLst/>
          </a:prstGeom>
        </p:spPr>
        <p:txBody>
          <a:bodyPr wrap="square">
            <a:spAutoFit/>
          </a:bodyPr>
          <a:lstStyle/>
          <a:p>
            <a:pPr lvl="1" algn="ctr"/>
            <a:r>
              <a:rPr lang="en-US" sz="3600" dirty="0" smtClean="0">
                <a:solidFill>
                  <a:schemeClr val="bg1"/>
                </a:solidFill>
              </a:rPr>
              <a:t>For </a:t>
            </a:r>
            <a:r>
              <a:rPr lang="en-US" sz="3600" dirty="0">
                <a:solidFill>
                  <a:schemeClr val="bg1"/>
                </a:solidFill>
              </a:rPr>
              <a:t>I have not spoken on my own authority, but the Father who sent me has himself given me a commandment—what to say and what to speak. And I know that his commandment is eternal life. What I say, therefore, I say as the Father has told me</a:t>
            </a:r>
            <a:r>
              <a:rPr lang="en-US" sz="3600" dirty="0" smtClean="0">
                <a:solidFill>
                  <a:schemeClr val="bg1"/>
                </a:solidFill>
              </a:rPr>
              <a:t>.”</a:t>
            </a:r>
          </a:p>
          <a:p>
            <a:pPr lvl="1" algn="ctr"/>
            <a:endParaRPr lang="en-US" sz="3600" dirty="0">
              <a:solidFill>
                <a:schemeClr val="bg1"/>
              </a:solidFill>
            </a:endParaRPr>
          </a:p>
          <a:p>
            <a:pPr lvl="1" algn="ctr"/>
            <a:r>
              <a:rPr lang="en-US" sz="3600" dirty="0" smtClean="0">
                <a:solidFill>
                  <a:schemeClr val="bg1"/>
                </a:solidFill>
              </a:rPr>
              <a:t>(</a:t>
            </a:r>
            <a:r>
              <a:rPr lang="en-US" sz="3600" dirty="0">
                <a:solidFill>
                  <a:schemeClr val="bg1"/>
                </a:solidFill>
              </a:rPr>
              <a:t>John 12:49-50 ESV)</a:t>
            </a:r>
            <a:endParaRPr lang="en-US" sz="3200" dirty="0">
              <a:solidFill>
                <a:schemeClr val="bg1"/>
              </a:solidFill>
            </a:endParaRPr>
          </a:p>
          <a:p>
            <a:pPr lvl="1"/>
            <a:endParaRPr lang="en-US" sz="3200" dirty="0" smtClean="0">
              <a:solidFill>
                <a:prstClr val="white"/>
              </a:solidFill>
            </a:endParaRPr>
          </a:p>
        </p:txBody>
      </p:sp>
    </p:spTree>
    <p:extLst>
      <p:ext uri="{BB962C8B-B14F-4D97-AF65-F5344CB8AC3E}">
        <p14:creationId xmlns:p14="http://schemas.microsoft.com/office/powerpoint/2010/main" val="53417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108543"/>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069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246769"/>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lvl="1"/>
            <a:endParaRPr lang="en-US" sz="2800" dirty="0" smtClean="0">
              <a:solidFill>
                <a:prstClr val="white"/>
              </a:solidFill>
            </a:endParaRP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6029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246769"/>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971550" lvl="1" indent="-514350">
              <a:buAutoNum type="arabicPeriod"/>
            </a:pPr>
            <a:r>
              <a:rPr lang="en-US" sz="2800" dirty="0" smtClean="0">
                <a:solidFill>
                  <a:prstClr val="white"/>
                </a:solidFill>
              </a:rPr>
              <a:t>Jesus’ prophetic ministry is also done through his actions</a:t>
            </a: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33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108543"/>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971550" lvl="1" indent="-514350">
              <a:buAutoNum type="arabicPeriod"/>
            </a:pPr>
            <a:r>
              <a:rPr lang="en-US" sz="2800" dirty="0" smtClean="0">
                <a:solidFill>
                  <a:prstClr val="white"/>
                </a:solidFill>
              </a:rPr>
              <a:t>Jesus’ prophetic ministry is also done through his actions</a:t>
            </a:r>
          </a:p>
          <a:p>
            <a:pPr marL="1428750" lvl="2" indent="-514350">
              <a:buAutoNum type="alphaLcPeriod"/>
            </a:pPr>
            <a:r>
              <a:rPr lang="en-US" sz="2800" dirty="0" smtClean="0">
                <a:solidFill>
                  <a:prstClr val="white"/>
                </a:solidFill>
              </a:rPr>
              <a:t>OT Background: Action as Prophetic Message</a:t>
            </a:r>
          </a:p>
          <a:p>
            <a:pPr lvl="1"/>
            <a:endParaRPr lang="en-US" sz="2800" dirty="0" smtClean="0">
              <a:solidFill>
                <a:prstClr val="white"/>
              </a:solidFill>
            </a:endParaRP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0338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57965" y="190335"/>
            <a:ext cx="7740073" cy="6124754"/>
          </a:xfrm>
          <a:prstGeom prst="rect">
            <a:avLst/>
          </a:prstGeom>
        </p:spPr>
        <p:txBody>
          <a:bodyPr wrap="square">
            <a:spAutoFit/>
          </a:bodyPr>
          <a:lstStyle/>
          <a:p>
            <a:pPr lvl="1" algn="ctr"/>
            <a:r>
              <a:rPr lang="en-US" sz="2800" dirty="0" smtClean="0">
                <a:solidFill>
                  <a:prstClr val="white"/>
                </a:solidFill>
              </a:rPr>
              <a:t>At </a:t>
            </a:r>
            <a:r>
              <a:rPr lang="en-US" sz="2800" dirty="0">
                <a:solidFill>
                  <a:prstClr val="white"/>
                </a:solidFill>
              </a:rPr>
              <a:t>that time the LORD spoke by Isaiah the son of </a:t>
            </a:r>
            <a:r>
              <a:rPr lang="en-US" sz="2800" dirty="0" err="1">
                <a:solidFill>
                  <a:prstClr val="white"/>
                </a:solidFill>
              </a:rPr>
              <a:t>Amoz</a:t>
            </a:r>
            <a:r>
              <a:rPr lang="en-US" sz="2800" dirty="0">
                <a:solidFill>
                  <a:prstClr val="white"/>
                </a:solidFill>
              </a:rPr>
              <a:t>, saying, “Go, and loose the sackcloth from your waist and take off your sandals from your feet,” and he did so, walking naked and barefoot. Then the LORD said, “As my servant Isaiah has walked naked and barefoot for three years as a sign and a portent against Egypt and Cush, so shall the king of Assyria lead away the Egyptian captives and the Cushite exiles, both the young and the old, naked and barefoot, with buttocks uncovered, the nakedness of Egypt. </a:t>
            </a:r>
            <a:endParaRPr lang="en-US" sz="2800" dirty="0" smtClean="0">
              <a:solidFill>
                <a:prstClr val="white"/>
              </a:solidFill>
            </a:endParaRPr>
          </a:p>
          <a:p>
            <a:pPr lvl="1" algn="ctr"/>
            <a:endParaRPr lang="en-US" sz="2800" dirty="0">
              <a:solidFill>
                <a:prstClr val="white"/>
              </a:solidFill>
            </a:endParaRPr>
          </a:p>
          <a:p>
            <a:pPr lvl="1" algn="ctr"/>
            <a:r>
              <a:rPr lang="en-US" sz="2800" dirty="0" smtClean="0">
                <a:solidFill>
                  <a:prstClr val="white"/>
                </a:solidFill>
              </a:rPr>
              <a:t>(</a:t>
            </a:r>
            <a:r>
              <a:rPr lang="en-US" sz="2800" dirty="0">
                <a:solidFill>
                  <a:prstClr val="white"/>
                </a:solidFill>
              </a:rPr>
              <a:t>Isaiah 20:2-4 ESV, </a:t>
            </a:r>
            <a:endParaRPr lang="en-US" sz="2800" dirty="0" smtClean="0">
              <a:solidFill>
                <a:prstClr val="white"/>
              </a:solidFill>
            </a:endParaRPr>
          </a:p>
          <a:p>
            <a:pPr lvl="1" algn="ctr"/>
            <a:r>
              <a:rPr lang="en-US" sz="2800" dirty="0" smtClean="0">
                <a:solidFill>
                  <a:prstClr val="white"/>
                </a:solidFill>
              </a:rPr>
              <a:t>cf</a:t>
            </a:r>
            <a:r>
              <a:rPr lang="en-US" sz="2800" dirty="0">
                <a:solidFill>
                  <a:prstClr val="white"/>
                </a:solidFill>
              </a:rPr>
              <a:t>. Jeremiah 19:1-11; Hosea 1:2-9)</a:t>
            </a:r>
            <a:endParaRPr lang="en-US" sz="2800" dirty="0" smtClean="0">
              <a:solidFill>
                <a:prstClr val="white"/>
              </a:solidFill>
            </a:endParaRPr>
          </a:p>
        </p:txBody>
      </p:sp>
    </p:spTree>
    <p:extLst>
      <p:ext uri="{BB962C8B-B14F-4D97-AF65-F5344CB8AC3E}">
        <p14:creationId xmlns:p14="http://schemas.microsoft.com/office/powerpoint/2010/main" val="11740783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539430"/>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971550" lvl="1" indent="-514350">
              <a:buAutoNum type="arabicPeriod"/>
            </a:pPr>
            <a:r>
              <a:rPr lang="en-US" sz="2800" dirty="0" smtClean="0">
                <a:solidFill>
                  <a:prstClr val="white"/>
                </a:solidFill>
              </a:rPr>
              <a:t>Jesus’ prophetic ministry is also done through his actions</a:t>
            </a:r>
          </a:p>
          <a:p>
            <a:pPr marL="1428750" lvl="2" indent="-514350">
              <a:buFontTx/>
              <a:buAutoNum type="alphaLcPeriod"/>
            </a:pPr>
            <a:r>
              <a:rPr lang="en-US" sz="2800" dirty="0" smtClean="0">
                <a:solidFill>
                  <a:prstClr val="white"/>
                </a:solidFill>
              </a:rPr>
              <a:t>OT Background: Action </a:t>
            </a:r>
            <a:r>
              <a:rPr lang="en-US" sz="2800" dirty="0">
                <a:solidFill>
                  <a:prstClr val="white"/>
                </a:solidFill>
              </a:rPr>
              <a:t>as Prophetic </a:t>
            </a:r>
            <a:r>
              <a:rPr lang="en-US" sz="2800" dirty="0" smtClean="0">
                <a:solidFill>
                  <a:prstClr val="white"/>
                </a:solidFill>
              </a:rPr>
              <a:t>Message</a:t>
            </a:r>
          </a:p>
          <a:p>
            <a:pPr marL="1428750" lvl="2" indent="-514350">
              <a:buAutoNum type="alphaLcPeriod"/>
            </a:pPr>
            <a:r>
              <a:rPr lang="en-US" sz="2800" dirty="0" smtClean="0">
                <a:solidFill>
                  <a:prstClr val="white"/>
                </a:solidFill>
              </a:rPr>
              <a:t>Jesus’ work as prophetic message</a:t>
            </a:r>
          </a:p>
          <a:p>
            <a:pPr lvl="1"/>
            <a:endParaRPr lang="en-US" sz="2800" dirty="0" smtClean="0">
              <a:solidFill>
                <a:prstClr val="white"/>
              </a:solidFill>
            </a:endParaRP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5832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970318"/>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971550" lvl="1" indent="-514350">
              <a:buAutoNum type="arabicPeriod"/>
            </a:pPr>
            <a:r>
              <a:rPr lang="en-US" sz="2800" dirty="0" smtClean="0">
                <a:solidFill>
                  <a:prstClr val="white"/>
                </a:solidFill>
              </a:rPr>
              <a:t>Jesus’ prophetic ministry is also done through his actions</a:t>
            </a:r>
          </a:p>
          <a:p>
            <a:pPr marL="1428750" lvl="2" indent="-514350">
              <a:buFontTx/>
              <a:buAutoNum type="alphaLcPeriod"/>
            </a:pPr>
            <a:r>
              <a:rPr lang="en-US" sz="2800" dirty="0" smtClean="0">
                <a:solidFill>
                  <a:prstClr val="white"/>
                </a:solidFill>
              </a:rPr>
              <a:t>OT Background: </a:t>
            </a:r>
            <a:r>
              <a:rPr lang="en-US" sz="2800" dirty="0">
                <a:solidFill>
                  <a:prstClr val="white"/>
                </a:solidFill>
              </a:rPr>
              <a:t>Action as Prophetic </a:t>
            </a:r>
            <a:r>
              <a:rPr lang="en-US" sz="2800" dirty="0" smtClean="0">
                <a:solidFill>
                  <a:prstClr val="white"/>
                </a:solidFill>
              </a:rPr>
              <a:t>Message</a:t>
            </a:r>
          </a:p>
          <a:p>
            <a:pPr marL="1428750" lvl="2" indent="-514350">
              <a:buAutoNum type="alphaLcPeriod"/>
            </a:pPr>
            <a:r>
              <a:rPr lang="en-US" sz="2800" dirty="0" smtClean="0">
                <a:solidFill>
                  <a:prstClr val="white"/>
                </a:solidFill>
              </a:rPr>
              <a:t>Jesus’ work as prophetic message</a:t>
            </a:r>
          </a:p>
          <a:p>
            <a:pPr marL="1943100" lvl="3" indent="-571500">
              <a:buAutoNum type="romanLcPeriod"/>
            </a:pPr>
            <a:r>
              <a:rPr lang="en-US" sz="2800" dirty="0" smtClean="0">
                <a:solidFill>
                  <a:prstClr val="white"/>
                </a:solidFill>
              </a:rPr>
              <a:t>Work of the Cross</a:t>
            </a:r>
          </a:p>
          <a:p>
            <a:pPr marL="971550" lvl="1" indent="-514350">
              <a:buAutoNum type="arabicPeriod"/>
            </a:pPr>
            <a:endParaRPr lang="en-US" sz="2800" dirty="0" smtClean="0">
              <a:solidFill>
                <a:prstClr val="white"/>
              </a:solidFill>
            </a:endParaRP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826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11783" y="2000663"/>
            <a:ext cx="7740073" cy="2554545"/>
          </a:xfrm>
          <a:prstGeom prst="rect">
            <a:avLst/>
          </a:prstGeom>
        </p:spPr>
        <p:txBody>
          <a:bodyPr wrap="square">
            <a:spAutoFit/>
          </a:bodyPr>
          <a:lstStyle/>
          <a:p>
            <a:pPr lvl="1" algn="ctr"/>
            <a:r>
              <a:rPr lang="en-US" sz="3200" dirty="0">
                <a:solidFill>
                  <a:prstClr val="white"/>
                </a:solidFill>
              </a:rPr>
              <a:t>Then Jesus told his disciples, “If anyone would come after me, let him deny himself and take up his cross and follow me</a:t>
            </a:r>
            <a:r>
              <a:rPr lang="en-US" sz="3200" dirty="0" smtClean="0">
                <a:solidFill>
                  <a:prstClr val="white"/>
                </a:solidFill>
              </a:rPr>
              <a:t>.</a:t>
            </a:r>
          </a:p>
          <a:p>
            <a:pPr lvl="1" algn="ctr"/>
            <a:endParaRPr lang="en-US" sz="3200" dirty="0">
              <a:solidFill>
                <a:prstClr val="white"/>
              </a:solidFill>
            </a:endParaRPr>
          </a:p>
          <a:p>
            <a:pPr lvl="1" algn="ctr"/>
            <a:r>
              <a:rPr lang="en-US" sz="3200" dirty="0" smtClean="0">
                <a:solidFill>
                  <a:prstClr val="white"/>
                </a:solidFill>
              </a:rPr>
              <a:t> </a:t>
            </a:r>
            <a:r>
              <a:rPr lang="en-US" sz="3200" dirty="0">
                <a:solidFill>
                  <a:prstClr val="white"/>
                </a:solidFill>
              </a:rPr>
              <a:t>(Matthew 16:24 ESV)</a:t>
            </a:r>
            <a:endParaRPr lang="en-US" sz="3200" dirty="0" smtClean="0">
              <a:solidFill>
                <a:prstClr val="white"/>
              </a:solidFill>
            </a:endParaRPr>
          </a:p>
        </p:txBody>
      </p:sp>
    </p:spTree>
    <p:extLst>
      <p:ext uri="{BB962C8B-B14F-4D97-AF65-F5344CB8AC3E}">
        <p14:creationId xmlns:p14="http://schemas.microsoft.com/office/powerpoint/2010/main" val="18928847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401205"/>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971550" lvl="1" indent="-514350">
              <a:buAutoNum type="arabicPeriod"/>
            </a:pPr>
            <a:r>
              <a:rPr lang="en-US" sz="2800" dirty="0" smtClean="0">
                <a:solidFill>
                  <a:prstClr val="white"/>
                </a:solidFill>
              </a:rPr>
              <a:t>Jesus’ prophetic ministry is also done through his actions</a:t>
            </a:r>
          </a:p>
          <a:p>
            <a:pPr marL="1428750" lvl="2" indent="-514350">
              <a:buFontTx/>
              <a:buAutoNum type="alphaLcPeriod"/>
            </a:pPr>
            <a:r>
              <a:rPr lang="en-US" sz="2800" dirty="0" smtClean="0">
                <a:solidFill>
                  <a:prstClr val="white"/>
                </a:solidFill>
              </a:rPr>
              <a:t>OT Background: </a:t>
            </a:r>
            <a:r>
              <a:rPr lang="en-US" sz="2800" dirty="0">
                <a:solidFill>
                  <a:prstClr val="white"/>
                </a:solidFill>
              </a:rPr>
              <a:t>Action as Prophetic </a:t>
            </a:r>
            <a:r>
              <a:rPr lang="en-US" sz="2800" dirty="0" smtClean="0">
                <a:solidFill>
                  <a:prstClr val="white"/>
                </a:solidFill>
              </a:rPr>
              <a:t>Message</a:t>
            </a:r>
          </a:p>
          <a:p>
            <a:pPr marL="1428750" lvl="2" indent="-514350">
              <a:buAutoNum type="alphaLcPeriod"/>
            </a:pPr>
            <a:r>
              <a:rPr lang="en-US" sz="2800" dirty="0" smtClean="0">
                <a:solidFill>
                  <a:prstClr val="white"/>
                </a:solidFill>
              </a:rPr>
              <a:t>Jesus’ work as prophetic message</a:t>
            </a:r>
          </a:p>
          <a:p>
            <a:pPr marL="1943100" lvl="3" indent="-571500">
              <a:buAutoNum type="romanLcPeriod"/>
            </a:pPr>
            <a:r>
              <a:rPr lang="en-US" sz="2800" dirty="0" smtClean="0">
                <a:solidFill>
                  <a:prstClr val="white"/>
                </a:solidFill>
              </a:rPr>
              <a:t>Work of the Cross</a:t>
            </a:r>
          </a:p>
          <a:p>
            <a:pPr marL="1943100" lvl="3" indent="-571500">
              <a:buAutoNum type="romanLcPeriod"/>
            </a:pPr>
            <a:r>
              <a:rPr lang="en-US" sz="2800" dirty="0" smtClean="0">
                <a:solidFill>
                  <a:prstClr val="white"/>
                </a:solidFill>
              </a:rPr>
              <a:t>Work of the Servant</a:t>
            </a:r>
          </a:p>
          <a:p>
            <a:pPr marL="971550" lvl="1" indent="-514350">
              <a:buAutoNum type="arabicPeriod"/>
            </a:pPr>
            <a:endParaRPr lang="en-US" sz="2800" dirty="0" smtClean="0">
              <a:solidFill>
                <a:prstClr val="white"/>
              </a:solidFill>
            </a:endParaRP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59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02546" y="428178"/>
            <a:ext cx="7740073" cy="6001643"/>
          </a:xfrm>
          <a:prstGeom prst="rect">
            <a:avLst/>
          </a:prstGeom>
        </p:spPr>
        <p:txBody>
          <a:bodyPr wrap="square">
            <a:spAutoFit/>
          </a:bodyPr>
          <a:lstStyle/>
          <a:p>
            <a:pPr lvl="1" algn="ctr"/>
            <a:r>
              <a:rPr lang="en-US" sz="3200" dirty="0">
                <a:solidFill>
                  <a:prstClr val="white"/>
                </a:solidFill>
              </a:rPr>
              <a:t>But Jesus called them to him and said, “You know that the rulers of the Gentiles lord it over them, and their great ones exercise authority over them. It shall not be so among you. But whoever would be great among you must be your servant, and whoever would be first among you must be your slave, even as the Son of Man came not to be served but to serve, and to give his life as a ransom for many</a:t>
            </a:r>
            <a:r>
              <a:rPr lang="en-US" sz="3200" dirty="0" smtClean="0">
                <a:solidFill>
                  <a:prstClr val="white"/>
                </a:solidFill>
              </a:rPr>
              <a:t>.”</a:t>
            </a:r>
          </a:p>
          <a:p>
            <a:pPr lvl="1" algn="ctr"/>
            <a:endParaRPr lang="en-US" sz="3200" dirty="0">
              <a:solidFill>
                <a:prstClr val="white"/>
              </a:solidFill>
            </a:endParaRPr>
          </a:p>
          <a:p>
            <a:pPr lvl="1" algn="ctr"/>
            <a:r>
              <a:rPr lang="en-US" sz="3200" dirty="0" smtClean="0">
                <a:solidFill>
                  <a:prstClr val="white"/>
                </a:solidFill>
              </a:rPr>
              <a:t>(</a:t>
            </a:r>
            <a:r>
              <a:rPr lang="en-US" sz="3200" dirty="0">
                <a:solidFill>
                  <a:prstClr val="white"/>
                </a:solidFill>
              </a:rPr>
              <a:t>Matthew 20:25-28 ESV)</a:t>
            </a:r>
            <a:endParaRPr lang="en-US" sz="3200" dirty="0" smtClean="0">
              <a:solidFill>
                <a:prstClr val="white"/>
              </a:solidFill>
            </a:endParaRPr>
          </a:p>
        </p:txBody>
      </p:sp>
    </p:spTree>
    <p:extLst>
      <p:ext uri="{BB962C8B-B14F-4D97-AF65-F5344CB8AC3E}">
        <p14:creationId xmlns:p14="http://schemas.microsoft.com/office/powerpoint/2010/main" val="25295982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6629" b="6629"/>
          <a:stretch>
            <a:fillRect/>
          </a:stretch>
        </p:blipFill>
        <p:spPr>
          <a:xfrm>
            <a:off x="0" y="-2"/>
            <a:ext cx="12188952" cy="6858002"/>
          </a:xfrm>
        </p:spPr>
      </p:pic>
    </p:spTree>
    <p:extLst>
      <p:ext uri="{BB962C8B-B14F-4D97-AF65-F5344CB8AC3E}">
        <p14:creationId xmlns:p14="http://schemas.microsoft.com/office/powerpoint/2010/main" val="1463049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539430"/>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lvl="1"/>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1169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832092"/>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971550" lvl="1" indent="-514350">
              <a:buAutoNum type="arabicPeriod"/>
            </a:pPr>
            <a:r>
              <a:rPr lang="en-US" sz="2800" dirty="0" smtClean="0">
                <a:solidFill>
                  <a:prstClr val="white"/>
                </a:solidFill>
              </a:rPr>
              <a:t>Jesus’ prophetic ministry is also done through his actions</a:t>
            </a:r>
          </a:p>
          <a:p>
            <a:pPr marL="1428750" lvl="2" indent="-514350">
              <a:buFontTx/>
              <a:buAutoNum type="alphaLcPeriod"/>
            </a:pPr>
            <a:r>
              <a:rPr lang="en-US" sz="2800" dirty="0" smtClean="0">
                <a:solidFill>
                  <a:prstClr val="white"/>
                </a:solidFill>
              </a:rPr>
              <a:t>OT Background: </a:t>
            </a:r>
            <a:r>
              <a:rPr lang="en-US" sz="2800" dirty="0">
                <a:solidFill>
                  <a:prstClr val="white"/>
                </a:solidFill>
              </a:rPr>
              <a:t>Action as Prophetic </a:t>
            </a:r>
            <a:r>
              <a:rPr lang="en-US" sz="2800" dirty="0" smtClean="0">
                <a:solidFill>
                  <a:prstClr val="white"/>
                </a:solidFill>
              </a:rPr>
              <a:t>Message</a:t>
            </a:r>
          </a:p>
          <a:p>
            <a:pPr marL="1428750" lvl="2" indent="-514350">
              <a:buAutoNum type="alphaLcPeriod"/>
            </a:pPr>
            <a:r>
              <a:rPr lang="en-US" sz="2800" dirty="0" smtClean="0">
                <a:solidFill>
                  <a:prstClr val="white"/>
                </a:solidFill>
              </a:rPr>
              <a:t>Jesus’ work as prophetic message</a:t>
            </a:r>
          </a:p>
          <a:p>
            <a:pPr marL="1943100" lvl="3" indent="-571500">
              <a:buAutoNum type="romanLcPeriod"/>
            </a:pPr>
            <a:r>
              <a:rPr lang="en-US" sz="2800" dirty="0" smtClean="0">
                <a:solidFill>
                  <a:prstClr val="white"/>
                </a:solidFill>
              </a:rPr>
              <a:t>Work of the Cross</a:t>
            </a:r>
          </a:p>
          <a:p>
            <a:pPr marL="1943100" lvl="3" indent="-571500">
              <a:buAutoNum type="romanLcPeriod"/>
            </a:pPr>
            <a:r>
              <a:rPr lang="en-US" sz="2800" dirty="0" smtClean="0">
                <a:solidFill>
                  <a:prstClr val="white"/>
                </a:solidFill>
              </a:rPr>
              <a:t>Work of the Servant</a:t>
            </a:r>
          </a:p>
          <a:p>
            <a:pPr marL="1943100" lvl="3" indent="-571500">
              <a:buAutoNum type="romanLcPeriod"/>
            </a:pPr>
            <a:r>
              <a:rPr lang="en-US" sz="2800" dirty="0" smtClean="0">
                <a:solidFill>
                  <a:prstClr val="white"/>
                </a:solidFill>
              </a:rPr>
              <a:t>Jesus as Example</a:t>
            </a:r>
          </a:p>
          <a:p>
            <a:pPr marL="971550" lvl="1" indent="-514350">
              <a:buAutoNum type="arabicPeriod"/>
            </a:pPr>
            <a:endParaRPr lang="en-US" sz="2800" dirty="0" smtClean="0">
              <a:solidFill>
                <a:prstClr val="white"/>
              </a:solidFill>
            </a:endParaRP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74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02546" y="991596"/>
            <a:ext cx="7740073" cy="5016758"/>
          </a:xfrm>
          <a:prstGeom prst="rect">
            <a:avLst/>
          </a:prstGeom>
        </p:spPr>
        <p:txBody>
          <a:bodyPr wrap="square">
            <a:spAutoFit/>
          </a:bodyPr>
          <a:lstStyle/>
          <a:p>
            <a:pPr lvl="1" algn="ctr"/>
            <a:r>
              <a:rPr lang="en-US" sz="3600" dirty="0">
                <a:solidFill>
                  <a:prstClr val="white"/>
                </a:solidFill>
              </a:rPr>
              <a:t>For I have given you an example, that you also should do just as I have done to you. Truly, truly, I say to you, a servant is not greater than his master, nor is a messenger greater than the one who sent him. </a:t>
            </a:r>
            <a:endParaRPr lang="en-US" sz="3600" dirty="0" smtClean="0">
              <a:solidFill>
                <a:prstClr val="white"/>
              </a:solidFill>
            </a:endParaRPr>
          </a:p>
          <a:p>
            <a:pPr lvl="1" algn="ctr"/>
            <a:endParaRPr lang="en-US" sz="3600" dirty="0">
              <a:solidFill>
                <a:prstClr val="white"/>
              </a:solidFill>
            </a:endParaRPr>
          </a:p>
          <a:p>
            <a:pPr lvl="1" algn="ctr"/>
            <a:r>
              <a:rPr lang="en-US" sz="3600" dirty="0" smtClean="0">
                <a:solidFill>
                  <a:prstClr val="white"/>
                </a:solidFill>
              </a:rPr>
              <a:t>(</a:t>
            </a:r>
            <a:r>
              <a:rPr lang="en-US" sz="3600" dirty="0">
                <a:solidFill>
                  <a:prstClr val="white"/>
                </a:solidFill>
              </a:rPr>
              <a:t>John 13:15-16 ESV</a:t>
            </a:r>
            <a:r>
              <a:rPr lang="en-US" sz="3600" dirty="0" smtClean="0">
                <a:solidFill>
                  <a:prstClr val="white"/>
                </a:solidFill>
              </a:rPr>
              <a:t>)</a:t>
            </a:r>
          </a:p>
          <a:p>
            <a:pPr lvl="1" algn="ctr"/>
            <a:endParaRPr lang="en-US" sz="3200" dirty="0">
              <a:solidFill>
                <a:prstClr val="white"/>
              </a:solidFill>
            </a:endParaRPr>
          </a:p>
        </p:txBody>
      </p:sp>
    </p:spTree>
    <p:extLst>
      <p:ext uri="{BB962C8B-B14F-4D97-AF65-F5344CB8AC3E}">
        <p14:creationId xmlns:p14="http://schemas.microsoft.com/office/powerpoint/2010/main" val="4243225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246769"/>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457200" indent="-457200">
              <a:buAutoNum type="alphaLcPeriod"/>
            </a:pPr>
            <a:r>
              <a:rPr lang="en-US" sz="2800" dirty="0" smtClean="0">
                <a:solidFill>
                  <a:prstClr val="white"/>
                </a:solidFill>
              </a:rPr>
              <a:t>Christ proclaims God’s message of the future</a:t>
            </a: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857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677656"/>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457200" indent="-457200">
              <a:buAutoNum type="alphaLcPeriod"/>
            </a:pPr>
            <a:r>
              <a:rPr lang="en-US" sz="2800" dirty="0" smtClean="0">
                <a:solidFill>
                  <a:prstClr val="white"/>
                </a:solidFill>
              </a:rPr>
              <a:t>Christ proclaims God’s message of the future</a:t>
            </a:r>
          </a:p>
          <a:p>
            <a:pPr marL="971550" lvl="1" indent="-514350">
              <a:buAutoNum type="arabicPeriod"/>
            </a:pPr>
            <a:r>
              <a:rPr lang="en-US" sz="2800" dirty="0" smtClean="0">
                <a:solidFill>
                  <a:prstClr val="white"/>
                </a:solidFill>
              </a:rPr>
              <a:t>Biblical Example: Luke 19:41-44</a:t>
            </a: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4441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8728" y="582067"/>
            <a:ext cx="7740073" cy="5693866"/>
          </a:xfrm>
          <a:prstGeom prst="rect">
            <a:avLst/>
          </a:prstGeom>
        </p:spPr>
        <p:txBody>
          <a:bodyPr wrap="square">
            <a:spAutoFit/>
          </a:bodyPr>
          <a:lstStyle/>
          <a:p>
            <a:pPr lvl="1" algn="ctr"/>
            <a:r>
              <a:rPr lang="en-US" sz="2800" dirty="0" smtClean="0">
                <a:solidFill>
                  <a:prstClr val="white"/>
                </a:solidFill>
              </a:rPr>
              <a:t>And </a:t>
            </a:r>
            <a:r>
              <a:rPr lang="en-US" sz="2800" dirty="0">
                <a:solidFill>
                  <a:prstClr val="white"/>
                </a:solidFill>
              </a:rPr>
              <a:t>when he drew near and saw the city, he wept over it, saying, “Would that you, even you, had known on this day the things that make for peace! But now they are hidden from your eyes. For the days will come upon you, when your enemies will set up a barricade around you and surround you and hem you in on every side and tear you down to the ground, you and your children within you. And they will not leave one stone upon another in you, because you did not know the time of your visitation.” </a:t>
            </a:r>
            <a:endParaRPr lang="en-US" sz="2800" dirty="0" smtClean="0">
              <a:solidFill>
                <a:prstClr val="white"/>
              </a:solidFill>
            </a:endParaRPr>
          </a:p>
          <a:p>
            <a:pPr lvl="1" algn="ctr"/>
            <a:endParaRPr lang="en-US" sz="2800" dirty="0" smtClean="0">
              <a:solidFill>
                <a:prstClr val="white"/>
              </a:solidFill>
            </a:endParaRPr>
          </a:p>
          <a:p>
            <a:pPr lvl="1" algn="ctr"/>
            <a:r>
              <a:rPr lang="en-US" sz="2800" dirty="0" smtClean="0">
                <a:solidFill>
                  <a:prstClr val="white"/>
                </a:solidFill>
              </a:rPr>
              <a:t>(</a:t>
            </a:r>
            <a:r>
              <a:rPr lang="en-US" sz="2800" dirty="0">
                <a:solidFill>
                  <a:prstClr val="white"/>
                </a:solidFill>
              </a:rPr>
              <a:t>Luke 19:41-44 ESV; cf. Matt 24-25)</a:t>
            </a:r>
            <a:endParaRPr lang="en-US" sz="3200" dirty="0">
              <a:solidFill>
                <a:prstClr val="white"/>
              </a:solidFill>
            </a:endParaRPr>
          </a:p>
        </p:txBody>
      </p:sp>
    </p:spTree>
    <p:extLst>
      <p:ext uri="{BB962C8B-B14F-4D97-AF65-F5344CB8AC3E}">
        <p14:creationId xmlns:p14="http://schemas.microsoft.com/office/powerpoint/2010/main" val="41368243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539430"/>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457200" indent="-457200">
              <a:buAutoNum type="alphaLcPeriod"/>
            </a:pPr>
            <a:r>
              <a:rPr lang="en-US" sz="2800" dirty="0" smtClean="0">
                <a:solidFill>
                  <a:prstClr val="white"/>
                </a:solidFill>
              </a:rPr>
              <a:t>Christ proclaims God’s message of the future</a:t>
            </a:r>
          </a:p>
          <a:p>
            <a:pPr marL="971550" lvl="1" indent="-514350">
              <a:buAutoNum type="arabicPeriod"/>
            </a:pPr>
            <a:r>
              <a:rPr lang="en-US" sz="2800" dirty="0" smtClean="0">
                <a:solidFill>
                  <a:prstClr val="white"/>
                </a:solidFill>
              </a:rPr>
              <a:t>Biblical Example: Luke 19:41-44</a:t>
            </a:r>
          </a:p>
          <a:p>
            <a:pPr marL="971550" lvl="1" indent="-514350">
              <a:buAutoNum type="arabicPeriod"/>
            </a:pPr>
            <a:r>
              <a:rPr lang="en-US" sz="2800" dirty="0" smtClean="0">
                <a:solidFill>
                  <a:prstClr val="white"/>
                </a:solidFill>
              </a:rPr>
              <a:t>Christ’s proclamation of God’s message of the future surpasses all other prophets because: </a:t>
            </a: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777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970318"/>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457200" indent="-457200">
              <a:buAutoNum type="alphaLcPeriod"/>
            </a:pPr>
            <a:r>
              <a:rPr lang="en-US" sz="2800" dirty="0" smtClean="0">
                <a:solidFill>
                  <a:prstClr val="white"/>
                </a:solidFill>
              </a:rPr>
              <a:t>Christ proclaims God’s message of the future</a:t>
            </a:r>
          </a:p>
          <a:p>
            <a:pPr marL="971550" lvl="1" indent="-514350">
              <a:buAutoNum type="arabicPeriod"/>
            </a:pPr>
            <a:r>
              <a:rPr lang="en-US" sz="2800" dirty="0" smtClean="0">
                <a:solidFill>
                  <a:prstClr val="white"/>
                </a:solidFill>
              </a:rPr>
              <a:t>Biblical Example: Luke 19:41-44</a:t>
            </a:r>
          </a:p>
          <a:p>
            <a:pPr marL="971550" lvl="1" indent="-514350">
              <a:buAutoNum type="arabicPeriod"/>
            </a:pPr>
            <a:r>
              <a:rPr lang="en-US" sz="2800" dirty="0" smtClean="0">
                <a:solidFill>
                  <a:prstClr val="white"/>
                </a:solidFill>
              </a:rPr>
              <a:t>Christ’s proclamation of God’s message of the future surpasses all other prophets because: </a:t>
            </a:r>
          </a:p>
          <a:p>
            <a:pPr marL="1428750" lvl="2" indent="-514350">
              <a:buAutoNum type="alphaLcPeriod"/>
            </a:pPr>
            <a:r>
              <a:rPr lang="en-US" sz="2800" dirty="0" smtClean="0">
                <a:solidFill>
                  <a:prstClr val="white"/>
                </a:solidFill>
              </a:rPr>
              <a:t>Jesus fulfills what has been promised</a:t>
            </a: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7248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76437" y="2355449"/>
            <a:ext cx="7740073" cy="2554545"/>
          </a:xfrm>
          <a:prstGeom prst="rect">
            <a:avLst/>
          </a:prstGeom>
        </p:spPr>
        <p:txBody>
          <a:bodyPr wrap="square">
            <a:spAutoFit/>
          </a:bodyPr>
          <a:lstStyle/>
          <a:p>
            <a:pPr lvl="1" algn="ctr"/>
            <a:r>
              <a:rPr lang="en-US" sz="3200" dirty="0" smtClean="0">
                <a:solidFill>
                  <a:prstClr val="white"/>
                </a:solidFill>
              </a:rPr>
              <a:t>For </a:t>
            </a:r>
            <a:r>
              <a:rPr lang="en-US" sz="3200" dirty="0">
                <a:solidFill>
                  <a:prstClr val="white"/>
                </a:solidFill>
              </a:rPr>
              <a:t>all the promises of God find their Yes in him. That is why it is through him that we utter our Amen to God for his glory</a:t>
            </a:r>
            <a:r>
              <a:rPr lang="en-US" sz="3200" dirty="0" smtClean="0">
                <a:solidFill>
                  <a:prstClr val="white"/>
                </a:solidFill>
              </a:rPr>
              <a:t>.</a:t>
            </a:r>
          </a:p>
          <a:p>
            <a:pPr lvl="1" algn="ctr"/>
            <a:r>
              <a:rPr lang="en-US" sz="3200" dirty="0" smtClean="0">
                <a:solidFill>
                  <a:prstClr val="white"/>
                </a:solidFill>
              </a:rPr>
              <a:t> </a:t>
            </a:r>
          </a:p>
          <a:p>
            <a:pPr lvl="1" algn="ctr"/>
            <a:r>
              <a:rPr lang="en-US" sz="3200" dirty="0" smtClean="0">
                <a:solidFill>
                  <a:prstClr val="white"/>
                </a:solidFill>
              </a:rPr>
              <a:t>(</a:t>
            </a:r>
            <a:r>
              <a:rPr lang="en-US" sz="3200" dirty="0">
                <a:solidFill>
                  <a:prstClr val="white"/>
                </a:solidFill>
              </a:rPr>
              <a:t>2 Corinthians 1:20 ESV)</a:t>
            </a:r>
            <a:endParaRPr lang="en-US" sz="3600" dirty="0">
              <a:solidFill>
                <a:prstClr val="white"/>
              </a:solidFill>
            </a:endParaRPr>
          </a:p>
        </p:txBody>
      </p:sp>
    </p:spTree>
    <p:extLst>
      <p:ext uri="{BB962C8B-B14F-4D97-AF65-F5344CB8AC3E}">
        <p14:creationId xmlns:p14="http://schemas.microsoft.com/office/powerpoint/2010/main" val="17402625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401205"/>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457200" indent="-457200">
              <a:buAutoNum type="alphaLcPeriod"/>
            </a:pPr>
            <a:r>
              <a:rPr lang="en-US" sz="2800" dirty="0" smtClean="0">
                <a:solidFill>
                  <a:prstClr val="white"/>
                </a:solidFill>
              </a:rPr>
              <a:t>Christ proclaims God’s message of the future</a:t>
            </a:r>
          </a:p>
          <a:p>
            <a:pPr marL="971550" lvl="1" indent="-514350">
              <a:buAutoNum type="arabicPeriod"/>
            </a:pPr>
            <a:r>
              <a:rPr lang="en-US" sz="2800" dirty="0" smtClean="0">
                <a:solidFill>
                  <a:prstClr val="white"/>
                </a:solidFill>
              </a:rPr>
              <a:t>Biblical Example: Luke 19:41-44</a:t>
            </a:r>
          </a:p>
          <a:p>
            <a:pPr marL="971550" lvl="1" indent="-514350">
              <a:buAutoNum type="arabicPeriod"/>
            </a:pPr>
            <a:r>
              <a:rPr lang="en-US" sz="2800" dirty="0" smtClean="0">
                <a:solidFill>
                  <a:prstClr val="white"/>
                </a:solidFill>
              </a:rPr>
              <a:t>Christ’s proclamation of God’s message of the future surpasses all other prophets because: </a:t>
            </a:r>
          </a:p>
          <a:p>
            <a:pPr marL="1428750" lvl="2" indent="-514350">
              <a:buAutoNum type="alphaLcPeriod"/>
            </a:pPr>
            <a:r>
              <a:rPr lang="en-US" sz="2800" dirty="0" smtClean="0">
                <a:solidFill>
                  <a:prstClr val="white"/>
                </a:solidFill>
              </a:rPr>
              <a:t>Jesus fulfills what has been promised</a:t>
            </a:r>
          </a:p>
          <a:p>
            <a:pPr marL="1428750" lvl="2" indent="-514350">
              <a:buAutoNum type="alphaLcPeriod"/>
            </a:pPr>
            <a:r>
              <a:rPr lang="en-US" sz="2800" dirty="0" smtClean="0">
                <a:solidFill>
                  <a:prstClr val="white"/>
                </a:solidFill>
              </a:rPr>
              <a:t>Jesus fulfills his own prophetic announcement</a:t>
            </a: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9733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76437" y="2355449"/>
            <a:ext cx="7740073" cy="1200329"/>
          </a:xfrm>
          <a:prstGeom prst="rect">
            <a:avLst/>
          </a:prstGeom>
        </p:spPr>
        <p:txBody>
          <a:bodyPr wrap="square">
            <a:spAutoFit/>
          </a:bodyPr>
          <a:lstStyle/>
          <a:p>
            <a:pPr lvl="1" algn="ctr"/>
            <a:r>
              <a:rPr lang="en-US" sz="7200" dirty="0" smtClean="0">
                <a:solidFill>
                  <a:prstClr val="white"/>
                </a:solidFill>
              </a:rPr>
              <a:t>Mark 8:31-38</a:t>
            </a:r>
            <a:endParaRPr lang="en-US" sz="8000" dirty="0">
              <a:solidFill>
                <a:prstClr val="white"/>
              </a:solidFill>
            </a:endParaRPr>
          </a:p>
        </p:txBody>
      </p:sp>
    </p:spTree>
    <p:extLst>
      <p:ext uri="{BB962C8B-B14F-4D97-AF65-F5344CB8AC3E}">
        <p14:creationId xmlns:p14="http://schemas.microsoft.com/office/powerpoint/2010/main" val="2852631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970318"/>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Prophet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5934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832092"/>
          </a:xfrm>
          <a:prstGeom prst="rect">
            <a:avLst/>
          </a:prstGeom>
          <a:noFill/>
        </p:spPr>
        <p:txBody>
          <a:bodyPr wrap="square" rtlCol="0">
            <a:spAutoFit/>
          </a:bodyPr>
          <a:lstStyle/>
          <a:p>
            <a:pPr marL="457200" indent="-457200">
              <a:buAutoNum type="alphaLcPeriod"/>
            </a:pPr>
            <a:r>
              <a:rPr lang="en-US" sz="2800" dirty="0" smtClean="0">
                <a:solidFill>
                  <a:prstClr val="white"/>
                </a:solidFill>
              </a:rPr>
              <a:t>Christ represents God in the world</a:t>
            </a:r>
          </a:p>
          <a:p>
            <a:pPr marL="457200" indent="-457200">
              <a:buAutoNum type="alphaLcPeriod"/>
            </a:pPr>
            <a:r>
              <a:rPr lang="en-US" sz="2800" dirty="0" smtClean="0">
                <a:solidFill>
                  <a:prstClr val="white"/>
                </a:solidFill>
              </a:rPr>
              <a:t>Christ proclaims God’s message in word</a:t>
            </a:r>
          </a:p>
          <a:p>
            <a:pPr marL="457200" indent="-457200">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457200" indent="-457200">
              <a:buAutoNum type="alphaLcPeriod"/>
            </a:pPr>
            <a:r>
              <a:rPr lang="en-US" sz="2800" dirty="0" smtClean="0">
                <a:solidFill>
                  <a:prstClr val="white"/>
                </a:solidFill>
              </a:rPr>
              <a:t>Christ proclaims God’s message of the future</a:t>
            </a:r>
          </a:p>
          <a:p>
            <a:pPr marL="971550" lvl="1" indent="-514350">
              <a:buAutoNum type="arabicPeriod"/>
            </a:pPr>
            <a:r>
              <a:rPr lang="en-US" sz="2800" dirty="0" smtClean="0">
                <a:solidFill>
                  <a:prstClr val="white"/>
                </a:solidFill>
              </a:rPr>
              <a:t>Biblical Example: Luke 19:41-44</a:t>
            </a:r>
          </a:p>
          <a:p>
            <a:pPr marL="971550" lvl="1" indent="-514350">
              <a:buAutoNum type="arabicPeriod"/>
            </a:pPr>
            <a:r>
              <a:rPr lang="en-US" sz="2800" dirty="0" smtClean="0">
                <a:solidFill>
                  <a:prstClr val="white"/>
                </a:solidFill>
              </a:rPr>
              <a:t>Christ’s proclamation of God’s message of the future surpasses all other prophets because: </a:t>
            </a:r>
          </a:p>
          <a:p>
            <a:pPr marL="1428750" lvl="2" indent="-514350">
              <a:buAutoNum type="alphaLcPeriod"/>
            </a:pPr>
            <a:r>
              <a:rPr lang="en-US" sz="2800" dirty="0" smtClean="0">
                <a:solidFill>
                  <a:prstClr val="white"/>
                </a:solidFill>
              </a:rPr>
              <a:t>Jesus fulfills what has been promised</a:t>
            </a:r>
          </a:p>
          <a:p>
            <a:pPr marL="1428750" lvl="2" indent="-514350">
              <a:buAutoNum type="alphaLcPeriod"/>
            </a:pPr>
            <a:r>
              <a:rPr lang="en-US" sz="2800" dirty="0" smtClean="0">
                <a:solidFill>
                  <a:prstClr val="white"/>
                </a:solidFill>
              </a:rPr>
              <a:t>Jesus fulfills his own prophetic announcement</a:t>
            </a:r>
          </a:p>
          <a:p>
            <a:pPr marL="1428750" lvl="2" indent="-514350">
              <a:buAutoNum type="alphaLcPeriod"/>
            </a:pPr>
            <a:r>
              <a:rPr lang="en-US" sz="2800" dirty="0" smtClean="0">
                <a:solidFill>
                  <a:prstClr val="white"/>
                </a:solidFill>
              </a:rPr>
              <a:t>Jesus interprets his own prophetic revelation and work</a:t>
            </a: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6928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85674" y="782121"/>
            <a:ext cx="7740073" cy="5724644"/>
          </a:xfrm>
          <a:prstGeom prst="rect">
            <a:avLst/>
          </a:prstGeom>
        </p:spPr>
        <p:txBody>
          <a:bodyPr wrap="square">
            <a:spAutoFit/>
          </a:bodyPr>
          <a:lstStyle/>
          <a:p>
            <a:pPr lvl="1" algn="ctr"/>
            <a:r>
              <a:rPr lang="en-US" sz="2800" dirty="0" smtClean="0">
                <a:solidFill>
                  <a:schemeClr val="bg1"/>
                </a:solidFill>
              </a:rPr>
              <a:t>Some </a:t>
            </a:r>
            <a:r>
              <a:rPr lang="en-US" sz="2800" dirty="0">
                <a:solidFill>
                  <a:schemeClr val="bg1"/>
                </a:solidFill>
              </a:rPr>
              <a:t>of those who were with us went to the tomb and found it just as the women had said, but him they did not see.” And he said to them, “O foolish ones, and slow of heart to believe all that the prophets have spoken! Was it not necessary that the Christ should suffer these things and enter into his glory?” And beginning with Moses and all the Prophets, he interpreted to them in all the Scriptures the things concerning himself. </a:t>
            </a:r>
            <a:endParaRPr lang="en-US" sz="2800" dirty="0" smtClean="0">
              <a:solidFill>
                <a:schemeClr val="bg1"/>
              </a:solidFill>
            </a:endParaRPr>
          </a:p>
          <a:p>
            <a:pPr lvl="1" algn="ctr"/>
            <a:endParaRPr lang="en-US" sz="2800" dirty="0">
              <a:solidFill>
                <a:schemeClr val="bg1"/>
              </a:solidFill>
            </a:endParaRPr>
          </a:p>
          <a:p>
            <a:pPr lvl="1" algn="ctr"/>
            <a:r>
              <a:rPr lang="en-US" sz="2800" dirty="0" smtClean="0">
                <a:solidFill>
                  <a:schemeClr val="bg1"/>
                </a:solidFill>
              </a:rPr>
              <a:t>(</a:t>
            </a:r>
            <a:r>
              <a:rPr lang="en-US" sz="2800" dirty="0">
                <a:solidFill>
                  <a:schemeClr val="bg1"/>
                </a:solidFill>
              </a:rPr>
              <a:t>Luke 24:24-27 ESV</a:t>
            </a:r>
            <a:r>
              <a:rPr lang="en-US" sz="2800" dirty="0" smtClean="0">
                <a:solidFill>
                  <a:schemeClr val="bg1"/>
                </a:solidFill>
              </a:rPr>
              <a:t>)</a:t>
            </a:r>
            <a:endParaRPr lang="en-US" sz="2800" dirty="0">
              <a:solidFill>
                <a:schemeClr val="bg1"/>
              </a:solidFill>
            </a:endParaRPr>
          </a:p>
          <a:p>
            <a:pPr lvl="1"/>
            <a:endParaRPr lang="en-US" sz="2000" dirty="0">
              <a:solidFill>
                <a:schemeClr val="bg1"/>
              </a:solidFill>
            </a:endParaRPr>
          </a:p>
          <a:p>
            <a:pPr marL="514350" indent="-514350">
              <a:buAutoNum type="alphaLcPeriod"/>
            </a:pPr>
            <a:endParaRPr lang="en-US" dirty="0">
              <a:solidFill>
                <a:schemeClr val="bg1"/>
              </a:solidFill>
            </a:endParaRPr>
          </a:p>
          <a:p>
            <a:pPr lvl="1"/>
            <a:endParaRPr lang="en-US" sz="2000" dirty="0" smtClean="0">
              <a:solidFill>
                <a:prstClr val="white"/>
              </a:solidFill>
            </a:endParaRPr>
          </a:p>
        </p:txBody>
      </p:sp>
    </p:spTree>
    <p:extLst>
      <p:ext uri="{BB962C8B-B14F-4D97-AF65-F5344CB8AC3E}">
        <p14:creationId xmlns:p14="http://schemas.microsoft.com/office/powerpoint/2010/main" val="4192512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57965" y="190335"/>
            <a:ext cx="7740073" cy="7448193"/>
          </a:xfrm>
          <a:prstGeom prst="rect">
            <a:avLst/>
          </a:prstGeom>
        </p:spPr>
        <p:txBody>
          <a:bodyPr wrap="square">
            <a:spAutoFit/>
          </a:bodyPr>
          <a:lstStyle/>
          <a:p>
            <a:pPr lvl="1" algn="ctr"/>
            <a:r>
              <a:rPr lang="en-US" sz="2800" dirty="0" smtClean="0">
                <a:solidFill>
                  <a:schemeClr val="bg1"/>
                </a:solidFill>
              </a:rPr>
              <a:t>Then </a:t>
            </a:r>
            <a:r>
              <a:rPr lang="en-US" sz="2800" dirty="0">
                <a:solidFill>
                  <a:schemeClr val="bg1"/>
                </a:solidFill>
              </a:rPr>
              <a:t>he said to them, “These are my words that I spoke to you while I was still with you, that everything written about me in the Law of Moses and the Prophets and the Psalms must be fulfilled.” Then he opened their minds to understand the Scriptures, and said to them, “Thus it is written, that the Christ should suffer and on the third day rise from the dead, and that repentance and forgiveness of sins should be proclaimed in his name to all nations, beginning from Jerusalem. You are witnesses of these things. And behold, I am sending the promise of my Father upon you. But stay in the city until you are clothed with power from on high.” </a:t>
            </a:r>
            <a:endParaRPr lang="en-US" sz="2800" dirty="0" smtClean="0">
              <a:solidFill>
                <a:schemeClr val="bg1"/>
              </a:solidFill>
            </a:endParaRPr>
          </a:p>
          <a:p>
            <a:pPr lvl="1" algn="ctr"/>
            <a:r>
              <a:rPr lang="en-US" sz="2800" dirty="0" smtClean="0">
                <a:solidFill>
                  <a:schemeClr val="bg1"/>
                </a:solidFill>
              </a:rPr>
              <a:t>(</a:t>
            </a:r>
            <a:r>
              <a:rPr lang="en-US" sz="2800" dirty="0">
                <a:solidFill>
                  <a:schemeClr val="bg1"/>
                </a:solidFill>
              </a:rPr>
              <a:t>Luke 24:44-49 ESV)</a:t>
            </a:r>
          </a:p>
          <a:p>
            <a:pPr lvl="1"/>
            <a:endParaRPr lang="en-US" sz="2000" dirty="0">
              <a:solidFill>
                <a:schemeClr val="bg1"/>
              </a:solidFill>
            </a:endParaRPr>
          </a:p>
          <a:p>
            <a:pPr marL="514350" indent="-514350">
              <a:buAutoNum type="alphaLcPeriod"/>
            </a:pPr>
            <a:endParaRPr lang="en-US" dirty="0">
              <a:solidFill>
                <a:schemeClr val="bg1"/>
              </a:solidFill>
            </a:endParaRPr>
          </a:p>
          <a:p>
            <a:pPr lvl="1"/>
            <a:endParaRPr lang="en-US" sz="2000" dirty="0" smtClean="0">
              <a:solidFill>
                <a:prstClr val="white"/>
              </a:solidFill>
            </a:endParaRPr>
          </a:p>
        </p:txBody>
      </p:sp>
    </p:spTree>
    <p:extLst>
      <p:ext uri="{BB962C8B-B14F-4D97-AF65-F5344CB8AC3E}">
        <p14:creationId xmlns:p14="http://schemas.microsoft.com/office/powerpoint/2010/main" val="1526273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5693866"/>
          </a:xfrm>
          <a:prstGeom prst="rect">
            <a:avLst/>
          </a:prstGeom>
          <a:noFill/>
        </p:spPr>
        <p:txBody>
          <a:bodyPr wrap="square" rtlCol="0">
            <a:spAutoFit/>
          </a:bodyPr>
          <a:lstStyle/>
          <a:p>
            <a:pPr marL="457200" indent="-457200">
              <a:buFontTx/>
              <a:buAutoNum type="alphaLcPeriod"/>
            </a:pPr>
            <a:r>
              <a:rPr lang="en-US" sz="2800" dirty="0" smtClean="0">
                <a:solidFill>
                  <a:prstClr val="white"/>
                </a:solidFill>
              </a:rPr>
              <a:t>Christ represents God in the world</a:t>
            </a:r>
          </a:p>
          <a:p>
            <a:pPr marL="457200" indent="-457200">
              <a:buFontTx/>
              <a:buAutoNum type="alphaLcPeriod"/>
            </a:pPr>
            <a:r>
              <a:rPr lang="en-US" sz="2800" dirty="0" smtClean="0">
                <a:solidFill>
                  <a:prstClr val="white"/>
                </a:solidFill>
              </a:rPr>
              <a:t>Christ proclaims God’s message in word</a:t>
            </a:r>
          </a:p>
          <a:p>
            <a:pPr marL="457200" indent="-457200">
              <a:buFontTx/>
              <a:buAutoNum type="alphaLcPeriod"/>
            </a:pPr>
            <a:r>
              <a:rPr lang="en-US" sz="2800" dirty="0" smtClean="0">
                <a:solidFill>
                  <a:prstClr val="white"/>
                </a:solidFill>
              </a:rPr>
              <a:t>Christ proclaims God’s message in word </a:t>
            </a:r>
            <a:r>
              <a:rPr lang="en-US" sz="2800" i="1" dirty="0" smtClean="0">
                <a:solidFill>
                  <a:prstClr val="white"/>
                </a:solidFill>
              </a:rPr>
              <a:t>and deed</a:t>
            </a:r>
          </a:p>
          <a:p>
            <a:pPr marL="457200" indent="-457200">
              <a:buFontTx/>
              <a:buAutoNum type="alphaLcPeriod"/>
            </a:pPr>
            <a:r>
              <a:rPr lang="en-US" sz="2800" dirty="0" smtClean="0">
                <a:solidFill>
                  <a:prstClr val="white"/>
                </a:solidFill>
              </a:rPr>
              <a:t>Christ proclaims God’s message of the future</a:t>
            </a:r>
          </a:p>
          <a:p>
            <a:pPr marL="971550" lvl="1" indent="-514350">
              <a:buFontTx/>
              <a:buAutoNum type="arabicPeriod"/>
            </a:pPr>
            <a:r>
              <a:rPr lang="en-US" sz="2800" dirty="0" smtClean="0">
                <a:solidFill>
                  <a:prstClr val="white"/>
                </a:solidFill>
              </a:rPr>
              <a:t>Biblical Example: Luke 19:41-44</a:t>
            </a:r>
          </a:p>
          <a:p>
            <a:pPr marL="971550" lvl="1" indent="-514350">
              <a:buFontTx/>
              <a:buAutoNum type="arabicPeriod"/>
            </a:pPr>
            <a:r>
              <a:rPr lang="en-US" sz="2800" dirty="0" smtClean="0">
                <a:solidFill>
                  <a:prstClr val="white"/>
                </a:solidFill>
              </a:rPr>
              <a:t>Christ’s proclamation of God’s message of the future surpasses all other prophets because: </a:t>
            </a:r>
          </a:p>
          <a:p>
            <a:pPr marL="1428750" lvl="2" indent="-514350">
              <a:buFontTx/>
              <a:buAutoNum type="alphaLcPeriod"/>
            </a:pPr>
            <a:r>
              <a:rPr lang="en-US" sz="2800" dirty="0" smtClean="0">
                <a:solidFill>
                  <a:prstClr val="white"/>
                </a:solidFill>
              </a:rPr>
              <a:t>Jesus fulfills what has been promised</a:t>
            </a:r>
          </a:p>
          <a:p>
            <a:pPr marL="1428750" lvl="2" indent="-514350">
              <a:buFontTx/>
              <a:buAutoNum type="alphaLcPeriod"/>
            </a:pPr>
            <a:r>
              <a:rPr lang="en-US" sz="2800" dirty="0" smtClean="0">
                <a:solidFill>
                  <a:prstClr val="white"/>
                </a:solidFill>
              </a:rPr>
              <a:t>Jesus fulfills his own prophetic announcement</a:t>
            </a:r>
          </a:p>
          <a:p>
            <a:pPr marL="1428750" lvl="2" indent="-514350">
              <a:buFontTx/>
              <a:buAutoNum type="alphaLcPeriod"/>
            </a:pPr>
            <a:r>
              <a:rPr lang="en-US" sz="2800" dirty="0" smtClean="0">
                <a:solidFill>
                  <a:prstClr val="white"/>
                </a:solidFill>
              </a:rPr>
              <a:t>Jesus interprets his own prophetic revelation and </a:t>
            </a:r>
            <a:r>
              <a:rPr lang="en-US" sz="2800" dirty="0" smtClean="0">
                <a:solidFill>
                  <a:prstClr val="white"/>
                </a:solidFill>
              </a:rPr>
              <a:t>work</a:t>
            </a:r>
          </a:p>
          <a:p>
            <a:pPr marL="1428750" lvl="2" indent="-514350">
              <a:buFontTx/>
              <a:buAutoNum type="alphaLcPeriod"/>
            </a:pPr>
            <a:r>
              <a:rPr lang="en-US" sz="2800" dirty="0" smtClean="0">
                <a:solidFill>
                  <a:prstClr val="white"/>
                </a:solidFill>
              </a:rPr>
              <a:t>Jesus prophetically declares the inauguration of the future promises of God</a:t>
            </a:r>
            <a:endParaRPr lang="en-US" sz="2800" dirty="0" smtClean="0">
              <a:solidFill>
                <a:prstClr val="white"/>
              </a:solidFill>
            </a:endParaRPr>
          </a:p>
          <a:p>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4381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11783" y="2407062"/>
            <a:ext cx="7740073" cy="3477875"/>
          </a:xfrm>
          <a:prstGeom prst="rect">
            <a:avLst/>
          </a:prstGeom>
        </p:spPr>
        <p:txBody>
          <a:bodyPr wrap="square">
            <a:spAutoFit/>
          </a:bodyPr>
          <a:lstStyle/>
          <a:p>
            <a:pPr lvl="1" algn="ctr"/>
            <a:r>
              <a:rPr lang="en-US" sz="3200" dirty="0" smtClean="0">
                <a:solidFill>
                  <a:schemeClr val="bg1"/>
                </a:solidFill>
              </a:rPr>
              <a:t>From </a:t>
            </a:r>
            <a:r>
              <a:rPr lang="en-US" sz="3200" dirty="0">
                <a:solidFill>
                  <a:schemeClr val="bg1"/>
                </a:solidFill>
              </a:rPr>
              <a:t>that time Jesus began to preach, saying, “Repent, for the kingdom of heaven is at hand.” </a:t>
            </a:r>
            <a:endParaRPr lang="en-US" sz="3200" dirty="0" smtClean="0">
              <a:solidFill>
                <a:schemeClr val="bg1"/>
              </a:solidFill>
            </a:endParaRPr>
          </a:p>
          <a:p>
            <a:pPr lvl="1" algn="ctr"/>
            <a:endParaRPr lang="en-US" sz="3200" dirty="0">
              <a:solidFill>
                <a:schemeClr val="bg1"/>
              </a:solidFill>
            </a:endParaRPr>
          </a:p>
          <a:p>
            <a:pPr lvl="1" algn="ctr"/>
            <a:r>
              <a:rPr lang="en-US" sz="3200" dirty="0" smtClean="0">
                <a:solidFill>
                  <a:schemeClr val="bg1"/>
                </a:solidFill>
              </a:rPr>
              <a:t>(</a:t>
            </a:r>
            <a:r>
              <a:rPr lang="en-US" sz="3200" dirty="0">
                <a:solidFill>
                  <a:schemeClr val="bg1"/>
                </a:solidFill>
              </a:rPr>
              <a:t>Matthew 4:17 ESV)</a:t>
            </a:r>
          </a:p>
          <a:p>
            <a:pPr marL="514350" indent="-514350">
              <a:buAutoNum type="alphaLcPeriod"/>
            </a:pPr>
            <a:endParaRPr lang="en-US" sz="2800" dirty="0">
              <a:solidFill>
                <a:schemeClr val="bg1"/>
              </a:solidFill>
            </a:endParaRPr>
          </a:p>
          <a:p>
            <a:pPr lvl="1"/>
            <a:endParaRPr lang="en-US" sz="3200" dirty="0" smtClean="0">
              <a:solidFill>
                <a:prstClr val="white"/>
              </a:solidFill>
            </a:endParaRPr>
          </a:p>
        </p:txBody>
      </p:sp>
    </p:spTree>
    <p:extLst>
      <p:ext uri="{BB962C8B-B14F-4D97-AF65-F5344CB8AC3E}">
        <p14:creationId xmlns:p14="http://schemas.microsoft.com/office/powerpoint/2010/main" val="7800610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11783" y="2407062"/>
            <a:ext cx="7740073" cy="3046988"/>
          </a:xfrm>
          <a:prstGeom prst="rect">
            <a:avLst/>
          </a:prstGeom>
        </p:spPr>
        <p:txBody>
          <a:bodyPr wrap="square">
            <a:spAutoFit/>
          </a:bodyPr>
          <a:lstStyle/>
          <a:p>
            <a:pPr lvl="1" algn="ctr"/>
            <a:r>
              <a:rPr lang="en-US" sz="3200" dirty="0">
                <a:solidFill>
                  <a:schemeClr val="bg1"/>
                </a:solidFill>
              </a:rPr>
              <a:t>And he said to them, “When you pray, say: “Father, hallowed be your name. Your kingdom come. </a:t>
            </a:r>
            <a:endParaRPr lang="en-US" sz="3200" dirty="0" smtClean="0">
              <a:solidFill>
                <a:schemeClr val="bg1"/>
              </a:solidFill>
            </a:endParaRPr>
          </a:p>
          <a:p>
            <a:pPr lvl="1" algn="ctr"/>
            <a:endParaRPr lang="en-US" sz="3200" dirty="0">
              <a:solidFill>
                <a:schemeClr val="bg1"/>
              </a:solidFill>
            </a:endParaRPr>
          </a:p>
          <a:p>
            <a:pPr lvl="1" algn="ctr"/>
            <a:r>
              <a:rPr lang="en-US" sz="3200" dirty="0" smtClean="0">
                <a:solidFill>
                  <a:schemeClr val="bg1"/>
                </a:solidFill>
              </a:rPr>
              <a:t>(</a:t>
            </a:r>
            <a:r>
              <a:rPr lang="en-US" sz="3200" dirty="0">
                <a:solidFill>
                  <a:schemeClr val="bg1"/>
                </a:solidFill>
              </a:rPr>
              <a:t>Luke 11:2 ESV; cf. Matt 7:21-23)</a:t>
            </a:r>
            <a:endParaRPr lang="en-US" sz="2800" dirty="0">
              <a:solidFill>
                <a:schemeClr val="bg1"/>
              </a:solidFill>
            </a:endParaRPr>
          </a:p>
          <a:p>
            <a:pPr lvl="1"/>
            <a:endParaRPr lang="en-US" sz="3200" dirty="0" smtClean="0">
              <a:solidFill>
                <a:prstClr val="white"/>
              </a:solidFill>
            </a:endParaRPr>
          </a:p>
        </p:txBody>
      </p:sp>
    </p:spTree>
    <p:extLst>
      <p:ext uri="{BB962C8B-B14F-4D97-AF65-F5344CB8AC3E}">
        <p14:creationId xmlns:p14="http://schemas.microsoft.com/office/powerpoint/2010/main" val="35887730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00575"/>
            <a:ext cx="11620500" cy="2047875"/>
          </a:xfrm>
        </p:spPr>
        <p:txBody>
          <a:bodyPr>
            <a:normAutofit fontScale="90000"/>
          </a:bodyPr>
          <a:lstStyle/>
          <a:p>
            <a:r>
              <a:rPr lang="en-US" sz="8900" dirty="0" smtClean="0">
                <a:solidFill>
                  <a:schemeClr val="bg1"/>
                </a:solidFill>
              </a:rPr>
              <a:t>v. What Does Jesus’ being the </a:t>
            </a:r>
            <a:r>
              <a:rPr lang="en-US" sz="8900" dirty="0" smtClean="0">
                <a:solidFill>
                  <a:schemeClr val="bg1"/>
                </a:solidFill>
              </a:rPr>
              <a:t>“Better Prophet” </a:t>
            </a:r>
            <a:r>
              <a:rPr lang="en-US" sz="8900" dirty="0" smtClean="0">
                <a:solidFill>
                  <a:schemeClr val="bg1"/>
                </a:solidFill>
              </a:rPr>
              <a:t>Mean for Us? </a:t>
            </a:r>
            <a:endParaRPr lang="en-US" sz="4000"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630" r="630"/>
          <a:stretch>
            <a:fillRect/>
          </a:stretch>
        </p:blipFill>
        <p:spPr/>
      </p:pic>
    </p:spTree>
    <p:extLst>
      <p:ext uri="{BB962C8B-B14F-4D97-AF65-F5344CB8AC3E}">
        <p14:creationId xmlns:p14="http://schemas.microsoft.com/office/powerpoint/2010/main" val="29706618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384995"/>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0290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815882"/>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9442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246769"/>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49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401205"/>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Prophet</a:t>
            </a: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Priest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581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369880"/>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405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800767"/>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023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677656"/>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marL="457200" indent="-457200">
              <a:buAutoNum type="alphaLcPeriod"/>
            </a:pPr>
            <a:r>
              <a:rPr lang="en-US" sz="2800" dirty="0" smtClean="0">
                <a:solidFill>
                  <a:schemeClr val="bg1"/>
                </a:solidFill>
              </a:rPr>
              <a:t>In </a:t>
            </a:r>
            <a:r>
              <a:rPr lang="en-US" sz="2800" dirty="0">
                <a:solidFill>
                  <a:schemeClr val="bg1"/>
                </a:solidFill>
              </a:rPr>
              <a:t>Jesus—his threefold office—we have everything we </a:t>
            </a:r>
            <a:r>
              <a:rPr lang="en-US" sz="2800" dirty="0" smtClean="0">
                <a:solidFill>
                  <a:schemeClr val="bg1"/>
                </a:solidFill>
              </a:rPr>
              <a:t>need</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2060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031873"/>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marL="457200" indent="-457200">
              <a:buAutoNum type="alphaLcPeriod"/>
            </a:pPr>
            <a:r>
              <a:rPr lang="en-US" sz="2800" dirty="0" smtClean="0">
                <a:solidFill>
                  <a:schemeClr val="bg1"/>
                </a:solidFill>
              </a:rPr>
              <a:t>In </a:t>
            </a:r>
            <a:r>
              <a:rPr lang="en-US" sz="2800" dirty="0">
                <a:solidFill>
                  <a:schemeClr val="bg1"/>
                </a:solidFill>
              </a:rPr>
              <a:t>Jesus—his threefold office—we have everything we </a:t>
            </a:r>
            <a:r>
              <a:rPr lang="en-US" sz="2800" dirty="0" smtClean="0">
                <a:solidFill>
                  <a:schemeClr val="bg1"/>
                </a:solidFill>
              </a:rPr>
              <a:t>need</a:t>
            </a:r>
          </a:p>
          <a:p>
            <a:pPr marL="457200" indent="-457200">
              <a:buAutoNum type="alphaLcPeriod"/>
            </a:pPr>
            <a:r>
              <a:rPr lang="en-US" sz="2800" dirty="0" smtClean="0">
                <a:solidFill>
                  <a:schemeClr val="bg1"/>
                </a:solidFill>
              </a:rPr>
              <a:t>Jesus</a:t>
            </a:r>
            <a:r>
              <a:rPr lang="en-US" sz="2800" dirty="0">
                <a:solidFill>
                  <a:schemeClr val="bg1"/>
                </a:solidFill>
              </a:rPr>
              <a:t>’ Prophetic Ministry is </a:t>
            </a:r>
            <a:r>
              <a:rPr lang="en-US" sz="2800" dirty="0" smtClean="0">
                <a:solidFill>
                  <a:schemeClr val="bg1"/>
                </a:solidFill>
              </a:rPr>
              <a:t>a basis </a:t>
            </a:r>
            <a:r>
              <a:rPr lang="en-US" sz="2800" dirty="0">
                <a:solidFill>
                  <a:schemeClr val="bg1"/>
                </a:solidFill>
              </a:rPr>
              <a:t>for our Christian Life</a:t>
            </a:r>
          </a:p>
          <a:p>
            <a:pPr lvl="1"/>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5266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031873"/>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marL="457200" indent="-457200">
              <a:buAutoNum type="alphaLcPeriod"/>
            </a:pPr>
            <a:r>
              <a:rPr lang="en-US" sz="2800" dirty="0" smtClean="0">
                <a:solidFill>
                  <a:schemeClr val="bg1"/>
                </a:solidFill>
              </a:rPr>
              <a:t>In </a:t>
            </a:r>
            <a:r>
              <a:rPr lang="en-US" sz="2800" dirty="0">
                <a:solidFill>
                  <a:schemeClr val="bg1"/>
                </a:solidFill>
              </a:rPr>
              <a:t>Jesus—his threefold office—we have everything we </a:t>
            </a:r>
            <a:r>
              <a:rPr lang="en-US" sz="2800" dirty="0" smtClean="0">
                <a:solidFill>
                  <a:schemeClr val="bg1"/>
                </a:solidFill>
              </a:rPr>
              <a:t>need</a:t>
            </a:r>
          </a:p>
          <a:p>
            <a:pPr marL="457200" indent="-457200">
              <a:buAutoNum type="alphaLcPeriod"/>
            </a:pPr>
            <a:r>
              <a:rPr lang="en-US" sz="2800" dirty="0" smtClean="0">
                <a:solidFill>
                  <a:schemeClr val="bg1"/>
                </a:solidFill>
              </a:rPr>
              <a:t>Jesus</a:t>
            </a:r>
            <a:r>
              <a:rPr lang="en-US" sz="2800" dirty="0">
                <a:solidFill>
                  <a:schemeClr val="bg1"/>
                </a:solidFill>
              </a:rPr>
              <a:t>’ Prophetic Ministry is </a:t>
            </a:r>
            <a:r>
              <a:rPr lang="en-US" sz="2800" dirty="0" smtClean="0">
                <a:solidFill>
                  <a:schemeClr val="bg1"/>
                </a:solidFill>
              </a:rPr>
              <a:t>a basis </a:t>
            </a:r>
            <a:r>
              <a:rPr lang="en-US" sz="2800" dirty="0">
                <a:solidFill>
                  <a:schemeClr val="bg1"/>
                </a:solidFill>
              </a:rPr>
              <a:t>for our Christian Life</a:t>
            </a:r>
          </a:p>
          <a:p>
            <a:pPr lvl="1"/>
            <a:r>
              <a:rPr lang="en-US" sz="2400" dirty="0">
                <a:solidFill>
                  <a:schemeClr val="bg1"/>
                </a:solidFill>
              </a:rPr>
              <a:t>1.	His teaching and interpretation is </a:t>
            </a:r>
            <a:r>
              <a:rPr lang="en-US" sz="2400" dirty="0" smtClean="0">
                <a:solidFill>
                  <a:schemeClr val="bg1"/>
                </a:solidFill>
              </a:rPr>
              <a:t>available</a:t>
            </a: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2568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401205"/>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marL="457200" indent="-457200">
              <a:buAutoNum type="alphaLcPeriod"/>
            </a:pPr>
            <a:r>
              <a:rPr lang="en-US" sz="2800" dirty="0" smtClean="0">
                <a:solidFill>
                  <a:schemeClr val="bg1"/>
                </a:solidFill>
              </a:rPr>
              <a:t>In </a:t>
            </a:r>
            <a:r>
              <a:rPr lang="en-US" sz="2800" dirty="0">
                <a:solidFill>
                  <a:schemeClr val="bg1"/>
                </a:solidFill>
              </a:rPr>
              <a:t>Jesus—his threefold office—we have everything we </a:t>
            </a:r>
            <a:r>
              <a:rPr lang="en-US" sz="2800" dirty="0" smtClean="0">
                <a:solidFill>
                  <a:schemeClr val="bg1"/>
                </a:solidFill>
              </a:rPr>
              <a:t>need</a:t>
            </a:r>
          </a:p>
          <a:p>
            <a:pPr marL="457200" indent="-457200">
              <a:buAutoNum type="alphaLcPeriod"/>
            </a:pPr>
            <a:r>
              <a:rPr lang="en-US" sz="2800" dirty="0" smtClean="0">
                <a:solidFill>
                  <a:schemeClr val="bg1"/>
                </a:solidFill>
              </a:rPr>
              <a:t>Jesus</a:t>
            </a:r>
            <a:r>
              <a:rPr lang="en-US" sz="2800" dirty="0">
                <a:solidFill>
                  <a:schemeClr val="bg1"/>
                </a:solidFill>
              </a:rPr>
              <a:t>’ Prophetic Ministry is </a:t>
            </a:r>
            <a:r>
              <a:rPr lang="en-US" sz="2800" dirty="0" smtClean="0">
                <a:solidFill>
                  <a:schemeClr val="bg1"/>
                </a:solidFill>
              </a:rPr>
              <a:t>a basis </a:t>
            </a:r>
            <a:r>
              <a:rPr lang="en-US" sz="2800" dirty="0">
                <a:solidFill>
                  <a:schemeClr val="bg1"/>
                </a:solidFill>
              </a:rPr>
              <a:t>for our Christian Life</a:t>
            </a:r>
          </a:p>
          <a:p>
            <a:pPr lvl="1"/>
            <a:r>
              <a:rPr lang="en-US" sz="2400" dirty="0">
                <a:solidFill>
                  <a:schemeClr val="bg1"/>
                </a:solidFill>
              </a:rPr>
              <a:t>1.	His teaching and interpretation is available</a:t>
            </a:r>
          </a:p>
          <a:p>
            <a:pPr lvl="1"/>
            <a:r>
              <a:rPr lang="en-US" sz="2400" dirty="0">
                <a:solidFill>
                  <a:schemeClr val="bg1"/>
                </a:solidFill>
              </a:rPr>
              <a:t>2.	His life is </a:t>
            </a:r>
            <a:r>
              <a:rPr lang="en-US" sz="2400" dirty="0" smtClean="0">
                <a:solidFill>
                  <a:schemeClr val="bg1"/>
                </a:solidFill>
              </a:rPr>
              <a:t>exemplary</a:t>
            </a: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1310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216539"/>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marL="457200" indent="-457200">
              <a:buAutoNum type="alphaLcPeriod"/>
            </a:pPr>
            <a:r>
              <a:rPr lang="en-US" sz="2800" dirty="0" smtClean="0">
                <a:solidFill>
                  <a:schemeClr val="bg1"/>
                </a:solidFill>
              </a:rPr>
              <a:t>In </a:t>
            </a:r>
            <a:r>
              <a:rPr lang="en-US" sz="2800" dirty="0">
                <a:solidFill>
                  <a:schemeClr val="bg1"/>
                </a:solidFill>
              </a:rPr>
              <a:t>Jesus—his threefold office—we have everything we </a:t>
            </a:r>
            <a:r>
              <a:rPr lang="en-US" sz="2800" dirty="0" smtClean="0">
                <a:solidFill>
                  <a:schemeClr val="bg1"/>
                </a:solidFill>
              </a:rPr>
              <a:t>need</a:t>
            </a:r>
          </a:p>
          <a:p>
            <a:pPr marL="457200" indent="-457200">
              <a:buAutoNum type="alphaLcPeriod"/>
            </a:pPr>
            <a:r>
              <a:rPr lang="en-US" sz="2800" dirty="0" smtClean="0">
                <a:solidFill>
                  <a:schemeClr val="bg1"/>
                </a:solidFill>
              </a:rPr>
              <a:t>Jesus</a:t>
            </a:r>
            <a:r>
              <a:rPr lang="en-US" sz="2800" dirty="0">
                <a:solidFill>
                  <a:schemeClr val="bg1"/>
                </a:solidFill>
              </a:rPr>
              <a:t>’ Prophetic Ministry is </a:t>
            </a:r>
            <a:r>
              <a:rPr lang="en-US" sz="2800" dirty="0" smtClean="0">
                <a:solidFill>
                  <a:schemeClr val="bg1"/>
                </a:solidFill>
              </a:rPr>
              <a:t>a basis </a:t>
            </a:r>
            <a:r>
              <a:rPr lang="en-US" sz="2800" dirty="0">
                <a:solidFill>
                  <a:schemeClr val="bg1"/>
                </a:solidFill>
              </a:rPr>
              <a:t>for our Christian Life</a:t>
            </a:r>
          </a:p>
          <a:p>
            <a:pPr lvl="1"/>
            <a:r>
              <a:rPr lang="en-US" sz="2400" dirty="0">
                <a:solidFill>
                  <a:schemeClr val="bg1"/>
                </a:solidFill>
              </a:rPr>
              <a:t>1.	His teaching and interpretation is available</a:t>
            </a:r>
          </a:p>
          <a:p>
            <a:pPr lvl="1"/>
            <a:r>
              <a:rPr lang="en-US" sz="2400" dirty="0">
                <a:solidFill>
                  <a:schemeClr val="bg1"/>
                </a:solidFill>
              </a:rPr>
              <a:t>2.	His life is exemplary</a:t>
            </a:r>
          </a:p>
          <a:p>
            <a:pPr lvl="1"/>
            <a:r>
              <a:rPr lang="en-US" sz="2400" dirty="0">
                <a:solidFill>
                  <a:schemeClr val="bg1"/>
                </a:solidFill>
              </a:rPr>
              <a:t>3.	His prophetic act of death and resurrection is my </a:t>
            </a:r>
            <a:r>
              <a:rPr lang="en-US" sz="2400" dirty="0" smtClean="0">
                <a:solidFill>
                  <a:schemeClr val="bg1"/>
                </a:solidFill>
              </a:rPr>
              <a:t>hope</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4441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5139869"/>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marL="457200" indent="-457200">
              <a:buAutoNum type="alphaLcPeriod"/>
            </a:pPr>
            <a:r>
              <a:rPr lang="en-US" sz="2800" dirty="0" smtClean="0">
                <a:solidFill>
                  <a:schemeClr val="bg1"/>
                </a:solidFill>
              </a:rPr>
              <a:t>In </a:t>
            </a:r>
            <a:r>
              <a:rPr lang="en-US" sz="2800" dirty="0">
                <a:solidFill>
                  <a:schemeClr val="bg1"/>
                </a:solidFill>
              </a:rPr>
              <a:t>Jesus—his threefold office—we have everything we </a:t>
            </a:r>
            <a:r>
              <a:rPr lang="en-US" sz="2800" dirty="0" smtClean="0">
                <a:solidFill>
                  <a:schemeClr val="bg1"/>
                </a:solidFill>
              </a:rPr>
              <a:t>need</a:t>
            </a:r>
          </a:p>
          <a:p>
            <a:pPr marL="457200" indent="-457200">
              <a:buAutoNum type="alphaLcPeriod"/>
            </a:pPr>
            <a:r>
              <a:rPr lang="en-US" sz="2800" dirty="0" smtClean="0">
                <a:solidFill>
                  <a:schemeClr val="bg1"/>
                </a:solidFill>
              </a:rPr>
              <a:t>Jesus</a:t>
            </a:r>
            <a:r>
              <a:rPr lang="en-US" sz="2800" dirty="0">
                <a:solidFill>
                  <a:schemeClr val="bg1"/>
                </a:solidFill>
              </a:rPr>
              <a:t>’ Prophetic Ministry is </a:t>
            </a:r>
            <a:r>
              <a:rPr lang="en-US" sz="2800" dirty="0" smtClean="0">
                <a:solidFill>
                  <a:schemeClr val="bg1"/>
                </a:solidFill>
              </a:rPr>
              <a:t>a basis </a:t>
            </a:r>
            <a:r>
              <a:rPr lang="en-US" sz="2800" dirty="0">
                <a:solidFill>
                  <a:schemeClr val="bg1"/>
                </a:solidFill>
              </a:rPr>
              <a:t>for our Christian Life</a:t>
            </a:r>
          </a:p>
          <a:p>
            <a:pPr lvl="1"/>
            <a:r>
              <a:rPr lang="en-US" sz="2400" dirty="0">
                <a:solidFill>
                  <a:schemeClr val="bg1"/>
                </a:solidFill>
              </a:rPr>
              <a:t>1.	His teaching and interpretation is available</a:t>
            </a:r>
          </a:p>
          <a:p>
            <a:pPr lvl="1"/>
            <a:r>
              <a:rPr lang="en-US" sz="2400" dirty="0">
                <a:solidFill>
                  <a:schemeClr val="bg1"/>
                </a:solidFill>
              </a:rPr>
              <a:t>2.	His life is exemplary</a:t>
            </a:r>
          </a:p>
          <a:p>
            <a:pPr lvl="1"/>
            <a:r>
              <a:rPr lang="en-US" sz="2400" dirty="0">
                <a:solidFill>
                  <a:schemeClr val="bg1"/>
                </a:solidFill>
              </a:rPr>
              <a:t>3.	His prophetic act of death and resurrection is my hope</a:t>
            </a:r>
          </a:p>
          <a:p>
            <a:pPr lvl="1"/>
            <a:r>
              <a:rPr lang="en-US" sz="2400" dirty="0">
                <a:solidFill>
                  <a:schemeClr val="bg1"/>
                </a:solidFill>
              </a:rPr>
              <a:t>4.	His prophetic kingdom is here and is </a:t>
            </a:r>
            <a:r>
              <a:rPr lang="en-US" sz="2400" dirty="0" smtClean="0">
                <a:solidFill>
                  <a:schemeClr val="bg1"/>
                </a:solidFill>
              </a:rPr>
              <a:t>coming</a:t>
            </a: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5708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5816977"/>
          </a:xfrm>
          <a:prstGeom prst="rect">
            <a:avLst/>
          </a:prstGeom>
          <a:noFill/>
        </p:spPr>
        <p:txBody>
          <a:bodyPr wrap="square" rtlCol="0">
            <a:spAutoFit/>
          </a:bodyPr>
          <a:lstStyle/>
          <a:p>
            <a:pPr marL="457200" indent="-457200">
              <a:buAutoNum type="alphaLcPeriod"/>
            </a:pPr>
            <a:r>
              <a:rPr lang="en-US" sz="2800" dirty="0" smtClean="0">
                <a:solidFill>
                  <a:schemeClr val="bg1"/>
                </a:solidFill>
              </a:rPr>
              <a:t>Jesus </a:t>
            </a:r>
            <a:r>
              <a:rPr lang="en-US" sz="2800" dirty="0">
                <a:solidFill>
                  <a:schemeClr val="bg1"/>
                </a:solidFill>
              </a:rPr>
              <a:t>is the Word of God for </a:t>
            </a:r>
            <a:r>
              <a:rPr lang="en-US" sz="2800" dirty="0" smtClean="0">
                <a:solidFill>
                  <a:schemeClr val="bg1"/>
                </a:solidFill>
              </a:rPr>
              <a:t>Us</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OT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what all the promises of the NT point </a:t>
            </a:r>
            <a:r>
              <a:rPr lang="en-US" sz="2800" dirty="0" smtClean="0">
                <a:solidFill>
                  <a:schemeClr val="bg1"/>
                </a:solidFill>
              </a:rPr>
              <a:t>to for fulfillment</a:t>
            </a:r>
          </a:p>
          <a:p>
            <a:pPr marL="457200" indent="-457200">
              <a:buAutoNum type="alphaLcPeriod"/>
            </a:pPr>
            <a:r>
              <a:rPr lang="en-US" sz="2800" dirty="0" smtClean="0">
                <a:solidFill>
                  <a:schemeClr val="bg1"/>
                </a:solidFill>
              </a:rPr>
              <a:t>Jesus </a:t>
            </a:r>
            <a:r>
              <a:rPr lang="en-US" sz="2800" dirty="0">
                <a:solidFill>
                  <a:schemeClr val="bg1"/>
                </a:solidFill>
              </a:rPr>
              <a:t>is our </a:t>
            </a:r>
            <a:r>
              <a:rPr lang="en-US" sz="2800" dirty="0" smtClean="0">
                <a:solidFill>
                  <a:schemeClr val="bg1"/>
                </a:solidFill>
              </a:rPr>
              <a:t>Example</a:t>
            </a:r>
          </a:p>
          <a:p>
            <a:pPr marL="457200" indent="-457200">
              <a:buAutoNum type="alphaLcPeriod"/>
            </a:pPr>
            <a:r>
              <a:rPr lang="en-US" sz="2800" dirty="0" smtClean="0">
                <a:solidFill>
                  <a:schemeClr val="bg1"/>
                </a:solidFill>
              </a:rPr>
              <a:t>Everything </a:t>
            </a:r>
            <a:r>
              <a:rPr lang="en-US" sz="2800" dirty="0">
                <a:solidFill>
                  <a:schemeClr val="bg1"/>
                </a:solidFill>
              </a:rPr>
              <a:t>that Jesus says and does reveals God to </a:t>
            </a:r>
            <a:r>
              <a:rPr lang="en-US" sz="2800" dirty="0" smtClean="0">
                <a:solidFill>
                  <a:schemeClr val="bg1"/>
                </a:solidFill>
              </a:rPr>
              <a:t>us</a:t>
            </a:r>
          </a:p>
          <a:p>
            <a:pPr marL="457200" indent="-457200">
              <a:buAutoNum type="alphaLcPeriod"/>
            </a:pPr>
            <a:r>
              <a:rPr lang="en-US" sz="2800" dirty="0" smtClean="0">
                <a:solidFill>
                  <a:schemeClr val="bg1"/>
                </a:solidFill>
              </a:rPr>
              <a:t>In </a:t>
            </a:r>
            <a:r>
              <a:rPr lang="en-US" sz="2800" dirty="0">
                <a:solidFill>
                  <a:schemeClr val="bg1"/>
                </a:solidFill>
              </a:rPr>
              <a:t>Jesus—his threefold office—we have everything we </a:t>
            </a:r>
            <a:r>
              <a:rPr lang="en-US" sz="2800" dirty="0" smtClean="0">
                <a:solidFill>
                  <a:schemeClr val="bg1"/>
                </a:solidFill>
              </a:rPr>
              <a:t>need</a:t>
            </a:r>
          </a:p>
          <a:p>
            <a:pPr marL="457200" indent="-457200">
              <a:buAutoNum type="alphaLcPeriod"/>
            </a:pPr>
            <a:r>
              <a:rPr lang="en-US" sz="2800" dirty="0" smtClean="0">
                <a:solidFill>
                  <a:schemeClr val="bg1"/>
                </a:solidFill>
              </a:rPr>
              <a:t>Jesus</a:t>
            </a:r>
            <a:r>
              <a:rPr lang="en-US" sz="2800" dirty="0">
                <a:solidFill>
                  <a:schemeClr val="bg1"/>
                </a:solidFill>
              </a:rPr>
              <a:t>’ Prophetic Ministry is </a:t>
            </a:r>
            <a:r>
              <a:rPr lang="en-US" sz="2800" dirty="0" smtClean="0">
                <a:solidFill>
                  <a:schemeClr val="bg1"/>
                </a:solidFill>
              </a:rPr>
              <a:t>a basis </a:t>
            </a:r>
            <a:r>
              <a:rPr lang="en-US" sz="2800" dirty="0">
                <a:solidFill>
                  <a:schemeClr val="bg1"/>
                </a:solidFill>
              </a:rPr>
              <a:t>for our Christian Life</a:t>
            </a:r>
          </a:p>
          <a:p>
            <a:pPr lvl="1"/>
            <a:r>
              <a:rPr lang="en-US" sz="2400" dirty="0">
                <a:solidFill>
                  <a:schemeClr val="bg1"/>
                </a:solidFill>
              </a:rPr>
              <a:t>1.	His teaching and interpretation is available</a:t>
            </a:r>
          </a:p>
          <a:p>
            <a:pPr lvl="1"/>
            <a:r>
              <a:rPr lang="en-US" sz="2400" dirty="0">
                <a:solidFill>
                  <a:schemeClr val="bg1"/>
                </a:solidFill>
              </a:rPr>
              <a:t>2.	His life is exemplary</a:t>
            </a:r>
          </a:p>
          <a:p>
            <a:pPr lvl="1"/>
            <a:r>
              <a:rPr lang="en-US" sz="2400" dirty="0">
                <a:solidFill>
                  <a:schemeClr val="bg1"/>
                </a:solidFill>
              </a:rPr>
              <a:t>3.	His prophetic act of death and resurrection is my hope</a:t>
            </a:r>
          </a:p>
          <a:p>
            <a:pPr lvl="1"/>
            <a:r>
              <a:rPr lang="en-US" sz="2400" dirty="0">
                <a:solidFill>
                  <a:schemeClr val="bg1"/>
                </a:solidFill>
              </a:rPr>
              <a:t>4.	His prophetic kingdom is here and is coming</a:t>
            </a:r>
          </a:p>
          <a:p>
            <a:pPr lvl="1"/>
            <a:r>
              <a:rPr lang="en-US" sz="2400" dirty="0">
                <a:solidFill>
                  <a:schemeClr val="bg1"/>
                </a:solidFill>
              </a:rPr>
              <a:t>5.	His prophetic future promises are my desire</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608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1299</TotalTime>
  <Words>5118</Words>
  <Application>Microsoft Office PowerPoint</Application>
  <PresentationFormat>Widescreen</PresentationFormat>
  <Paragraphs>590</Paragraphs>
  <Slides>98</Slides>
  <Notes>74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Tw Cen MT Condensed</vt:lpstr>
      <vt:lpstr>Wingdings 3</vt:lpstr>
      <vt:lpstr>Calibri</vt:lpstr>
      <vt:lpstr>Tw Cen MT</vt:lpstr>
      <vt:lpstr>Arial</vt:lpstr>
      <vt:lpstr>Integral</vt:lpstr>
      <vt:lpstr>The Fullness of Christ:  Meditations on Our Multidimensional Messiah</vt:lpstr>
      <vt:lpstr>Lesson Four: Jesus, the Better Prophet</vt:lpstr>
      <vt:lpstr>PowerPoint Presentation</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ii. Old Testament Background:  What is a Prophet? </vt:lpstr>
      <vt:lpstr>ii. What is a Prophet?: </vt:lpstr>
      <vt:lpstr>ii. What is a Prophet?: </vt:lpstr>
      <vt:lpstr>PowerPoint Presentation</vt:lpstr>
      <vt:lpstr>ii. What is a Prophet?: </vt:lpstr>
      <vt:lpstr>PowerPoint Presentation</vt:lpstr>
      <vt:lpstr>ii. What is a Prophet?: </vt:lpstr>
      <vt:lpstr>PowerPoint Presentation</vt:lpstr>
      <vt:lpstr>ii. What is a Prophet?: </vt:lpstr>
      <vt:lpstr>ii. What is a Prophet?: </vt:lpstr>
      <vt:lpstr>ii. What is a Prophet?: </vt:lpstr>
      <vt:lpstr>ii. What is a Prophet?: </vt:lpstr>
      <vt:lpstr>PowerPoint Presentation</vt:lpstr>
      <vt:lpstr>iiI. New Testament realities: How is Jesus the Better Prophet?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Theological Significance: Why is Jesus the Better Prophet?</vt:lpstr>
      <vt:lpstr>IV. Theological Significance: </vt:lpstr>
      <vt:lpstr>PowerPoint Presentation</vt:lpstr>
      <vt:lpstr>IV. Theological Significance: </vt:lpstr>
      <vt:lpstr>IV. Theological Significance: </vt:lpstr>
      <vt:lpstr>PowerPoint Presentation</vt:lpstr>
      <vt:lpstr>IV. Theological Significance: </vt:lpstr>
      <vt:lpstr>PowerPoint Presentation</vt:lpstr>
      <vt:lpstr>PowerPoint Presentation</vt:lpstr>
      <vt:lpstr>IV. Theological Significance: </vt:lpstr>
      <vt:lpstr>IV. Theological Significance: </vt:lpstr>
      <vt:lpstr>IV. Theological Significance: </vt:lpstr>
      <vt:lpstr>PowerPoint Presentation</vt:lpstr>
      <vt:lpstr>IV. Theological Significance: </vt:lpstr>
      <vt:lpstr>IV. Theological Significance: </vt:lpstr>
      <vt:lpstr>PowerPoint Presentation</vt:lpstr>
      <vt:lpstr>IV. Theological Significance: </vt:lpstr>
      <vt:lpstr>PowerPoint Presentation</vt:lpstr>
      <vt:lpstr>PowerPoint Presentation</vt:lpstr>
      <vt:lpstr>IV. Theological Significance: </vt:lpstr>
      <vt:lpstr>PowerPoint Presentation</vt:lpstr>
      <vt:lpstr>IV. Theological Significance: </vt:lpstr>
      <vt:lpstr>IV. Theological Significance: </vt:lpstr>
      <vt:lpstr>PowerPoint Presentation</vt:lpstr>
      <vt:lpstr>IV. Theological Significance: </vt:lpstr>
      <vt:lpstr>IV. Theological Significance: </vt:lpstr>
      <vt:lpstr>PowerPoint Presentation</vt:lpstr>
      <vt:lpstr>IV. Theological Significance: </vt:lpstr>
      <vt:lpstr>PowerPoint Presentation</vt:lpstr>
      <vt:lpstr>IV. Theological Significance: </vt:lpstr>
      <vt:lpstr>PowerPoint Presentation</vt:lpstr>
      <vt:lpstr>PowerPoint Presentation</vt:lpstr>
      <vt:lpstr>IV. Theological Significance: </vt:lpstr>
      <vt:lpstr>PowerPoint Presentation</vt:lpstr>
      <vt:lpstr>PowerPoint Presentation</vt:lpstr>
      <vt:lpstr>v. What Does Jesus’ being the “Better Prophet” Mean for Us? </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vector>
  </TitlesOfParts>
  <Company>Western Seminary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Christ:  Meditations on Our Multidimensional Messiah</dc:title>
  <dc:creator>Ryan Lister</dc:creator>
  <cp:lastModifiedBy>Ryan Lister</cp:lastModifiedBy>
  <cp:revision>99</cp:revision>
  <dcterms:created xsi:type="dcterms:W3CDTF">2015-09-24T19:04:36Z</dcterms:created>
  <dcterms:modified xsi:type="dcterms:W3CDTF">2015-11-06T01:24:32Z</dcterms:modified>
</cp:coreProperties>
</file>